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68" r:id="rId2"/>
    <p:sldId id="271" r:id="rId3"/>
    <p:sldId id="270" r:id="rId4"/>
    <p:sldId id="269" r:id="rId5"/>
    <p:sldId id="272" r:id="rId6"/>
    <p:sldId id="273" r:id="rId7"/>
    <p:sldId id="274" r:id="rId8"/>
    <p:sldId id="277" r:id="rId9"/>
    <p:sldId id="275" r:id="rId10"/>
    <p:sldId id="278" r:id="rId11"/>
    <p:sldId id="281" r:id="rId12"/>
    <p:sldId id="282" r:id="rId13"/>
    <p:sldId id="283" r:id="rId14"/>
    <p:sldId id="290" r:id="rId15"/>
    <p:sldId id="285" r:id="rId16"/>
    <p:sldId id="287" r:id="rId17"/>
    <p:sldId id="286" r:id="rId18"/>
    <p:sldId id="288" r:id="rId19"/>
    <p:sldId id="299" r:id="rId20"/>
    <p:sldId id="300" r:id="rId21"/>
    <p:sldId id="294" r:id="rId22"/>
    <p:sldId id="296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429" autoAdjust="0"/>
  </p:normalViewPr>
  <p:slideViewPr>
    <p:cSldViewPr snapToGrid="0">
      <p:cViewPr varScale="1">
        <p:scale>
          <a:sx n="97" d="100"/>
          <a:sy n="97" d="100"/>
        </p:scale>
        <p:origin x="1074" y="-4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5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emf"/><Relationship Id="rId2" Type="http://schemas.openxmlformats.org/officeDocument/2006/relationships/image" Target="../media/image39.emf"/><Relationship Id="rId1" Type="http://schemas.openxmlformats.org/officeDocument/2006/relationships/image" Target="../media/image38.wmf"/><Relationship Id="rId6" Type="http://schemas.openxmlformats.org/officeDocument/2006/relationships/image" Target="../media/image43.wmf"/><Relationship Id="rId5" Type="http://schemas.openxmlformats.org/officeDocument/2006/relationships/image" Target="../media/image42.wmf"/><Relationship Id="rId4" Type="http://schemas.openxmlformats.org/officeDocument/2006/relationships/image" Target="../media/image4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e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2.wmf"/><Relationship Id="rId4" Type="http://schemas.openxmlformats.org/officeDocument/2006/relationships/image" Target="../media/image47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9.wmf"/><Relationship Id="rId1" Type="http://schemas.openxmlformats.org/officeDocument/2006/relationships/image" Target="../media/image2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e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10.e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7.e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emf"/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7B5FD2-C752-425F-B977-0B9CA07AC36B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9DB156-18B8-4DF6-ABDB-C10165326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792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9DB156-18B8-4DF6-ABDB-C1016532638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7853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9DB156-18B8-4DF6-ABDB-C1016532638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4916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9DB156-18B8-4DF6-ABDB-C1016532638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2487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D4C49-E7D3-4B3A-8A23-999B6FD70B0F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21AD8-BDA0-468D-BA61-B80F33DF6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432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D4C49-E7D3-4B3A-8A23-999B6FD70B0F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21AD8-BDA0-468D-BA61-B80F33DF6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3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D4C49-E7D3-4B3A-8A23-999B6FD70B0F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21AD8-BDA0-468D-BA61-B80F33DF6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066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D4C49-E7D3-4B3A-8A23-999B6FD70B0F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21AD8-BDA0-468D-BA61-B80F33DF6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051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D4C49-E7D3-4B3A-8A23-999B6FD70B0F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21AD8-BDA0-468D-BA61-B80F33DF6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075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D4C49-E7D3-4B3A-8A23-999B6FD70B0F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21AD8-BDA0-468D-BA61-B80F33DF6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621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D4C49-E7D3-4B3A-8A23-999B6FD70B0F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21AD8-BDA0-468D-BA61-B80F33DF6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755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D4C49-E7D3-4B3A-8A23-999B6FD70B0F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21AD8-BDA0-468D-BA61-B80F33DF6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219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D4C49-E7D3-4B3A-8A23-999B6FD70B0F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21AD8-BDA0-468D-BA61-B80F33DF6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933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D4C49-E7D3-4B3A-8A23-999B6FD70B0F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21AD8-BDA0-468D-BA61-B80F33DF6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805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D4C49-E7D3-4B3A-8A23-999B6FD70B0F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21AD8-BDA0-468D-BA61-B80F33DF6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379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D4C49-E7D3-4B3A-8A23-999B6FD70B0F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21AD8-BDA0-468D-BA61-B80F33DF6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971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stackoverflow.com/questions/2782284/function-to-convert-a-z-score-into-a-percentage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31.e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emf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32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35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36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emf"/><Relationship Id="rId13" Type="http://schemas.openxmlformats.org/officeDocument/2006/relationships/oleObject" Target="../embeddings/oleObject42.bin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12" Type="http://schemas.openxmlformats.org/officeDocument/2006/relationships/image" Target="../media/image4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9.emf"/><Relationship Id="rId11" Type="http://schemas.openxmlformats.org/officeDocument/2006/relationships/oleObject" Target="../embeddings/oleObject41.bin"/><Relationship Id="rId5" Type="http://schemas.openxmlformats.org/officeDocument/2006/relationships/oleObject" Target="../embeddings/oleObject38.bin"/><Relationship Id="rId10" Type="http://schemas.openxmlformats.org/officeDocument/2006/relationships/image" Target="../media/image41.wmf"/><Relationship Id="rId4" Type="http://schemas.openxmlformats.org/officeDocument/2006/relationships/image" Target="../media/image38.wmf"/><Relationship Id="rId9" Type="http://schemas.openxmlformats.org/officeDocument/2006/relationships/oleObject" Target="../embeddings/oleObject40.bin"/><Relationship Id="rId14" Type="http://schemas.openxmlformats.org/officeDocument/2006/relationships/image" Target="../media/image43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44.e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7.bin"/><Relationship Id="rId3" Type="http://schemas.openxmlformats.org/officeDocument/2006/relationships/oleObject" Target="../embeddings/oleObject44.bin"/><Relationship Id="rId7" Type="http://schemas.openxmlformats.org/officeDocument/2006/relationships/image" Target="../media/image4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46.bin"/><Relationship Id="rId11" Type="http://schemas.openxmlformats.org/officeDocument/2006/relationships/image" Target="../media/image47.emf"/><Relationship Id="rId5" Type="http://schemas.openxmlformats.org/officeDocument/2006/relationships/oleObject" Target="../embeddings/oleObject45.bin"/><Relationship Id="rId10" Type="http://schemas.openxmlformats.org/officeDocument/2006/relationships/oleObject" Target="../embeddings/oleObject48.bin"/><Relationship Id="rId4" Type="http://schemas.openxmlformats.org/officeDocument/2006/relationships/image" Target="../media/image2.wmf"/><Relationship Id="rId9" Type="http://schemas.openxmlformats.org/officeDocument/2006/relationships/image" Target="../media/image46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48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49.wmf"/><Relationship Id="rId5" Type="http://schemas.openxmlformats.org/officeDocument/2006/relationships/oleObject" Target="../embeddings/oleObject51.bin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wmf"/><Relationship Id="rId3" Type="http://schemas.openxmlformats.org/officeDocument/2006/relationships/image" Target="../media/image8.png"/><Relationship Id="rId7" Type="http://schemas.openxmlformats.org/officeDocument/2006/relationships/image" Target="../media/image3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5" Type="http://schemas.openxmlformats.org/officeDocument/2006/relationships/image" Target="../media/image7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6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51.wmf"/><Relationship Id="rId5" Type="http://schemas.openxmlformats.org/officeDocument/2006/relationships/oleObject" Target="../embeddings/oleObject53.bin"/><Relationship Id="rId4" Type="http://schemas.openxmlformats.org/officeDocument/2006/relationships/image" Target="../media/image50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image" Target="../media/image13.wmf"/><Relationship Id="rId18" Type="http://schemas.openxmlformats.org/officeDocument/2006/relationships/oleObject" Target="../embeddings/oleObject14.bin"/><Relationship Id="rId3" Type="http://schemas.openxmlformats.org/officeDocument/2006/relationships/image" Target="../media/image17.png"/><Relationship Id="rId7" Type="http://schemas.openxmlformats.org/officeDocument/2006/relationships/image" Target="../media/image10.emf"/><Relationship Id="rId12" Type="http://schemas.openxmlformats.org/officeDocument/2006/relationships/oleObject" Target="../embeddings/oleObject11.bin"/><Relationship Id="rId1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3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12.wmf"/><Relationship Id="rId5" Type="http://schemas.openxmlformats.org/officeDocument/2006/relationships/image" Target="../media/image9.wmf"/><Relationship Id="rId15" Type="http://schemas.openxmlformats.org/officeDocument/2006/relationships/image" Target="../media/image14.wmf"/><Relationship Id="rId10" Type="http://schemas.openxmlformats.org/officeDocument/2006/relationships/oleObject" Target="../embeddings/oleObject10.bin"/><Relationship Id="rId19" Type="http://schemas.openxmlformats.org/officeDocument/2006/relationships/image" Target="../media/image16.wmf"/><Relationship Id="rId4" Type="http://schemas.openxmlformats.org/officeDocument/2006/relationships/oleObject" Target="../embeddings/oleObject7.bin"/><Relationship Id="rId9" Type="http://schemas.openxmlformats.org/officeDocument/2006/relationships/image" Target="../media/image11.wmf"/><Relationship Id="rId14" Type="http://schemas.openxmlformats.org/officeDocument/2006/relationships/oleObject" Target="../embeddings/oleObject12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oleObject" Target="../embeddings/oleObject20.bin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18.bin"/><Relationship Id="rId14" Type="http://schemas.openxmlformats.org/officeDocument/2006/relationships/image" Target="../media/image10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13" Type="http://schemas.openxmlformats.org/officeDocument/2006/relationships/oleObject" Target="../embeddings/oleObject26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24.wmf"/><Relationship Id="rId12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7.emf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2.bin"/><Relationship Id="rId11" Type="http://schemas.openxmlformats.org/officeDocument/2006/relationships/image" Target="../media/image25.wmf"/><Relationship Id="rId5" Type="http://schemas.openxmlformats.org/officeDocument/2006/relationships/image" Target="../media/image23.wmf"/><Relationship Id="rId15" Type="http://schemas.openxmlformats.org/officeDocument/2006/relationships/oleObject" Target="../embeddings/oleObject27.bin"/><Relationship Id="rId10" Type="http://schemas.openxmlformats.org/officeDocument/2006/relationships/oleObject" Target="../embeddings/oleObject24.bin"/><Relationship Id="rId4" Type="http://schemas.openxmlformats.org/officeDocument/2006/relationships/oleObject" Target="../embeddings/oleObject21.bin"/><Relationship Id="rId9" Type="http://schemas.openxmlformats.org/officeDocument/2006/relationships/image" Target="../media/image2.wmf"/><Relationship Id="rId14" Type="http://schemas.openxmlformats.org/officeDocument/2006/relationships/image" Target="../media/image26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2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512" y="133815"/>
            <a:ext cx="12080487" cy="3376148"/>
          </a:xfrm>
          <a:solidFill>
            <a:schemeClr val="bg2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b="1" dirty="0"/>
              <a:t>A New Percentile Based Test of </a:t>
            </a:r>
            <a:br>
              <a:rPr lang="en-US" b="1" dirty="0"/>
            </a:br>
            <a:r>
              <a:rPr lang="en-US" b="1" dirty="0"/>
              <a:t>      Location Parameter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58877"/>
            <a:ext cx="9144000" cy="1655762"/>
          </a:xfrm>
          <a:solidFill>
            <a:schemeClr val="bg2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b="1" dirty="0"/>
              <a:t>C. K. Chauhan</a:t>
            </a:r>
          </a:p>
          <a:p>
            <a:r>
              <a:rPr lang="en-US" b="1" dirty="0"/>
              <a:t>Y. M. </a:t>
            </a:r>
            <a:r>
              <a:rPr lang="en-US" b="1" dirty="0" smtClean="0"/>
              <a:t>Zubovic</a:t>
            </a:r>
          </a:p>
          <a:p>
            <a:r>
              <a:rPr lang="en-US" b="1" dirty="0"/>
              <a:t> </a:t>
            </a:r>
            <a:r>
              <a:rPr lang="en-US" b="1" dirty="0" smtClean="0"/>
              <a:t>Purdue University, Fort Wayne, IN  </a:t>
            </a:r>
            <a:endParaRPr lang="en-US" b="1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E7E1C249-BE81-4A2D-9768-7458464FC7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352077" y="1854201"/>
            <a:ext cx="2812167" cy="1655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99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658" y="173537"/>
            <a:ext cx="12034684" cy="1325563"/>
          </a:xfrm>
          <a:solidFill>
            <a:schemeClr val="bg2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/>
              <a:t> </a:t>
            </a:r>
            <a:r>
              <a:rPr lang="en-US" sz="3200" b="1" dirty="0"/>
              <a:t>unbiased estimate of </a:t>
            </a:r>
            <a:r>
              <a:rPr lang="el-GR" sz="3200" b="1" dirty="0"/>
              <a:t>σ</a:t>
            </a:r>
            <a:r>
              <a:rPr lang="en-US" sz="3200" b="1" dirty="0"/>
              <a:t> : Values of </a:t>
            </a:r>
            <a:r>
              <a:rPr lang="en-US" sz="3200" b="1" dirty="0" smtClean="0"/>
              <a:t>divisor </a:t>
            </a:r>
            <a:r>
              <a:rPr lang="en-US" sz="3200" b="1" dirty="0"/>
              <a:t>give below : 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6637485"/>
              </p:ext>
            </p:extLst>
          </p:nvPr>
        </p:nvGraphicFramePr>
        <p:xfrm>
          <a:off x="3338946" y="1663339"/>
          <a:ext cx="6456216" cy="47821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7603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7603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7603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7603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7603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76036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30378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Percentile Pair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86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n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95, 5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90,10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80,20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75,25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effectLst/>
                        </a:rPr>
                        <a:t>max,min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186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3.0770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2.9670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1.8778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1.4800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3.0744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186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3.4740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2.8820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1.8106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1.4214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3.4590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186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20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3.6670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2.7490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1.7706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1.4076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3.7280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186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3.6610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2.7240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1.755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1.3940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3.9270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186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3.6206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2.6990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1.7432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1.3844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4.0922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186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3.4672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2.6478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1.7260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1.3818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4.3278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186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3.4644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2.6300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1.7166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1.3788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4.5142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186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3.3998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2.6098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1.7086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1.3636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4.8222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186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3.3630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2.6006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1.7002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1.3626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5.0310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186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150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3.3370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2.5896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1.6962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1.3576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5.3030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186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3.3226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2.5826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1.6928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1.3562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5.5006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186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250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3.3150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2.5788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1.6918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1.3534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5.6462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3186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3.3120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2.5748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1.6868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1.3544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5.7598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4597575"/>
              </p:ext>
            </p:extLst>
          </p:nvPr>
        </p:nvGraphicFramePr>
        <p:xfrm>
          <a:off x="8904287" y="604930"/>
          <a:ext cx="2982913" cy="6294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5" name="Equation" r:id="rId3" imgW="3287437" imgH="693273" progId="Equation.DSMT4">
                  <p:embed/>
                </p:oleObj>
              </mc:Choice>
              <mc:Fallback>
                <p:oleObj name="Equation" r:id="rId3" imgW="3287437" imgH="693273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904287" y="604930"/>
                        <a:ext cx="2982913" cy="6294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83034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658" y="1"/>
            <a:ext cx="12016360" cy="1750142"/>
          </a:xfrm>
          <a:solidFill>
            <a:schemeClr val="bg2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3200" b="1" dirty="0"/>
              <a:t>         Simulated values of standard deviations of     given below 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1982514"/>
              </p:ext>
            </p:extLst>
          </p:nvPr>
        </p:nvGraphicFramePr>
        <p:xfrm>
          <a:off x="1662545" y="1870364"/>
          <a:ext cx="7578436" cy="43226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225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8225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8314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8225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8314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8225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08314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2881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   Percentile Pair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81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95, 5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90, 10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80, 20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75,25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max, min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81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0.4430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0.4126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0.3436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0.3333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0.4326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.3162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81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0.3936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0.3119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0.2852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0.2885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0.3965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.2582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881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0.3684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0.2849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0.2504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0.2429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0.3813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.2236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881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0.3159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0.2552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0.2136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0.2188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0.3657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.2000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881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0.2771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0.2367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0.2052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0.1994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0.3552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.1826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881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0.2432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0.2022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0.1790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0.1740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0.3404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.1581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881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0.2157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0.1810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0.1593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0.1588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0.3353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.1414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881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0.1775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0.1443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0.1295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0.1301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0.3147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.1155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881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0.1531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0.1264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0.1136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0.1109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0.3069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.1000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881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150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0.1257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0.1048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0.0916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0.0911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0.2903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.0816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881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0.1080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0.0893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0.0802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0.0790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0.2815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.0707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881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250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0.0956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0.0791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0.0715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0.0718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0.2794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.0632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881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0.0876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0.0722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0.0657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0.0628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0.2755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.0577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9136156"/>
              </p:ext>
            </p:extLst>
          </p:nvPr>
        </p:nvGraphicFramePr>
        <p:xfrm>
          <a:off x="8384845" y="2200203"/>
          <a:ext cx="171450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3" name="Equation" r:id="rId3" imgW="177646" imgH="190335" progId="Equation.DSMT4">
                  <p:embed/>
                </p:oleObj>
              </mc:Choice>
              <mc:Fallback>
                <p:oleObj name="Equation" r:id="rId3" imgW="177646" imgH="19033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4845" y="2200203"/>
                        <a:ext cx="171450" cy="200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3067725"/>
              </p:ext>
            </p:extLst>
          </p:nvPr>
        </p:nvGraphicFramePr>
        <p:xfrm>
          <a:off x="7758321" y="648780"/>
          <a:ext cx="339437" cy="4525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4" name="Equation" r:id="rId5" imgW="152280" imgH="203040" progId="Equation.DSMT4">
                  <p:embed/>
                </p:oleObj>
              </mc:Choice>
              <mc:Fallback>
                <p:oleObj name="Equation" r:id="rId5" imgW="1522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758321" y="648780"/>
                        <a:ext cx="339437" cy="4525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8453018"/>
              </p:ext>
            </p:extLst>
          </p:nvPr>
        </p:nvGraphicFramePr>
        <p:xfrm>
          <a:off x="4354349" y="1101363"/>
          <a:ext cx="2949575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5" name="Equation" r:id="rId7" imgW="2948834" imgH="615762" progId="Equation.DSMT4">
                  <p:embed/>
                </p:oleObj>
              </mc:Choice>
              <mc:Fallback>
                <p:oleObj name="Equation" r:id="rId7" imgW="2948834" imgH="615762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354349" y="1101363"/>
                        <a:ext cx="2949575" cy="615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8993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837" y="365125"/>
            <a:ext cx="11956472" cy="1325563"/>
          </a:xfrm>
          <a:solidFill>
            <a:schemeClr val="bg2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sz="3600" b="1" dirty="0"/>
              <a:t>Which percentile pair provides the best  unbiased  estimate of </a:t>
            </a:r>
            <a:r>
              <a:rPr lang="el-GR" sz="3600" b="1" dirty="0"/>
              <a:t>σ</a:t>
            </a: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3600" b="1" dirty="0"/>
              <a:t>                   simulated values of Standard deviation of       given below 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131397"/>
              </p:ext>
            </p:extLst>
          </p:nvPr>
        </p:nvGraphicFramePr>
        <p:xfrm>
          <a:off x="2673927" y="1842649"/>
          <a:ext cx="6206837" cy="44288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042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2041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3044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6885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7872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72836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47743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797385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24732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 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 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4732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n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C00000"/>
                          </a:solidFill>
                          <a:effectLst/>
                        </a:rPr>
                        <a:t>95,5</a:t>
                      </a:r>
                      <a:endParaRPr lang="en-US" sz="16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C00000"/>
                          </a:solidFill>
                          <a:effectLst/>
                        </a:rPr>
                        <a:t>90,10</a:t>
                      </a:r>
                      <a:endParaRPr lang="en-US" sz="16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80,20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75,25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effectLst/>
                        </a:rPr>
                        <a:t>max,min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s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073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10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0.2534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0.2570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0.2831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0.3097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0.2592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0.2320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831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15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0.2172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0.1957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0.2437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0.2891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2900" marR="9525" marT="9525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0.2167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0.1876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4732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20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0.1900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0.1872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0.2163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0.2448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0.1935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0.1616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4732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25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0.1637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0.1643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0.1978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0.2162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0.1810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0.1446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4732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30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0.1506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0.1533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0.1786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0.2039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0.1692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0.1320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4732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40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0.1388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0.1387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0.1563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0.1771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0.1547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0.1136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4732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50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0.1194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0.1211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0.1432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0.1620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0.1442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0.1016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4732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75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0.0998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0.1011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0.1184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0.1366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0.1285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0.0824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4732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100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0.0880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0.0865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0.1043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0.1138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0.1210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0.0714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4732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150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0.0713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0.0730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0.0845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0.0947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0.1099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0.0583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4732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200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0.0619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0.0637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0.0727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0.0813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0.1031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0.0506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4732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250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0.0558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0.0561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0.0648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0.0733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0.0984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0.0451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4732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300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0.0505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0.0510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0.0603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0.0680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0.0949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0.0410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4082012"/>
              </p:ext>
            </p:extLst>
          </p:nvPr>
        </p:nvGraphicFramePr>
        <p:xfrm>
          <a:off x="8638310" y="918081"/>
          <a:ext cx="484907" cy="565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37" name="Equation" r:id="rId3" imgW="152280" imgH="177480" progId="Equation.DSMT4">
                  <p:embed/>
                </p:oleObj>
              </mc:Choice>
              <mc:Fallback>
                <p:oleObj name="Equation" r:id="rId3" imgW="1522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638310" y="918081"/>
                        <a:ext cx="484907" cy="565725"/>
                      </a:xfrm>
                      <a:prstGeom prst="rect">
                        <a:avLst/>
                      </a:prstGeom>
                      <a:solidFill>
                        <a:srgbClr val="C000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4558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5285" y="112577"/>
            <a:ext cx="10515600" cy="740864"/>
          </a:xfrm>
          <a:solidFill>
            <a:schemeClr val="bg2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altLang="en-US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Critical Values of the Proposed Test Statistic</a:t>
            </a:r>
            <a:r>
              <a:rPr lang="en-US" altLang="en-US" sz="3200" dirty="0">
                <a:latin typeface="Arial" panose="020B0604020202020204" pitchFamily="34" charset="0"/>
              </a:rPr>
              <a:t/>
            </a:r>
            <a:br>
              <a:rPr lang="en-US" altLang="en-US" sz="3200" dirty="0">
                <a:latin typeface="Arial" panose="020B0604020202020204" pitchFamily="34" charset="0"/>
              </a:rPr>
            </a:br>
            <a:r>
              <a:rPr lang="en-US" altLang="en-US" sz="3200" dirty="0">
                <a:latin typeface="Arial" panose="020B0604020202020204" pitchFamily="34" charset="0"/>
              </a:rPr>
              <a:t>                          at  </a:t>
            </a:r>
            <a:r>
              <a:rPr lang="el-GR" altLang="en-US" sz="3200" dirty="0">
                <a:solidFill>
                  <a:srgbClr val="C00000"/>
                </a:solidFill>
                <a:latin typeface="Arial" panose="020B0604020202020204" pitchFamily="34" charset="0"/>
              </a:rPr>
              <a:t>α</a:t>
            </a:r>
            <a:r>
              <a:rPr lang="en-US" altLang="en-US" sz="3200" dirty="0">
                <a:solidFill>
                  <a:srgbClr val="C00000"/>
                </a:solidFill>
                <a:latin typeface="Arial" panose="020B0604020202020204" pitchFamily="34" charset="0"/>
              </a:rPr>
              <a:t>= .01, .025, .05, .10 </a:t>
            </a:r>
            <a:endParaRPr lang="en-US" sz="3200" dirty="0">
              <a:solidFill>
                <a:srgbClr val="C0000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3789776"/>
              </p:ext>
            </p:extLst>
          </p:nvPr>
        </p:nvGraphicFramePr>
        <p:xfrm>
          <a:off x="2229395" y="966668"/>
          <a:ext cx="7611288" cy="52364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993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4923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4502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7063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5161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95161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95161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95161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1415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n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alpha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U95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U90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U80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U75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Urange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ts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415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10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0.010</a:t>
                      </a:r>
                      <a:endParaRPr lang="en-US" sz="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2.41971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2.52207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2.87747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3.06681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2.47567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2.82548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415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10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0.025</a:t>
                      </a:r>
                      <a:endParaRPr lang="en-US" sz="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2.02490</a:t>
                      </a:r>
                      <a:endParaRPr lang="en-US" sz="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2.10807</a:t>
                      </a:r>
                      <a:endParaRPr lang="en-US" sz="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2.27295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2.34767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2.07173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2.22849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415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10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0.050</a:t>
                      </a:r>
                      <a:endParaRPr lang="en-US" sz="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1.67284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1.73075</a:t>
                      </a:r>
                      <a:endParaRPr lang="en-US" sz="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1.84227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1.86542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1.71153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1.81187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415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0.100</a:t>
                      </a:r>
                      <a:endParaRPr lang="en-US" sz="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1.28993</a:t>
                      </a:r>
                      <a:endParaRPr lang="en-US" sz="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1.33380</a:t>
                      </a:r>
                      <a:endParaRPr lang="en-US" sz="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1.39905</a:t>
                      </a:r>
                      <a:endParaRPr lang="en-US" sz="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1.39051</a:t>
                      </a:r>
                      <a:endParaRPr lang="en-US" sz="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1.31976</a:t>
                      </a:r>
                      <a:endParaRPr lang="en-US" sz="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1.38818</a:t>
                      </a:r>
                      <a:endParaRPr lang="en-US" sz="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415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15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0.010</a:t>
                      </a:r>
                      <a:endParaRPr lang="en-US" sz="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2.38973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2.58164</a:t>
                      </a:r>
                      <a:endParaRPr lang="en-US" sz="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2.78513</a:t>
                      </a:r>
                      <a:endParaRPr lang="en-US" sz="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2.89290</a:t>
                      </a:r>
                      <a:endParaRPr lang="en-US" sz="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2.36183</a:t>
                      </a:r>
                      <a:endParaRPr lang="en-US" sz="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2.72835</a:t>
                      </a:r>
                      <a:endParaRPr lang="en-US" sz="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415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15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0.025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2.03826</a:t>
                      </a:r>
                      <a:endParaRPr lang="en-US" sz="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2.12215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2.17501</a:t>
                      </a:r>
                      <a:endParaRPr lang="en-US" sz="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2.27377</a:t>
                      </a:r>
                      <a:endParaRPr lang="en-US" sz="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2.01446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2.18429</a:t>
                      </a:r>
                      <a:endParaRPr lang="en-US" sz="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415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15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0.050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1.69582</a:t>
                      </a:r>
                      <a:endParaRPr lang="en-US" sz="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1.76037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1.75871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1.80392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1.67602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1.77464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415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15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0.100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1.33053</a:t>
                      </a:r>
                      <a:endParaRPr lang="en-US" sz="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1.36834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1.33470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1.32593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1.31499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1.34380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415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0.010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2.29382</a:t>
                      </a:r>
                      <a:endParaRPr lang="en-US" sz="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2.41401</a:t>
                      </a:r>
                      <a:endParaRPr lang="en-US" sz="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2.59745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2.69564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2.27624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2.50296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415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0.025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1.90767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2.06397</a:t>
                      </a:r>
                      <a:endParaRPr lang="en-US" sz="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2.10221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2.17593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1.88845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2.08475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415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0.050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1.63647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1.70549</a:t>
                      </a:r>
                      <a:endParaRPr lang="en-US" sz="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1.71910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1.76880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1.61671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1.70007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415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0.100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1.28127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1.32110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1.32304</a:t>
                      </a:r>
                      <a:endParaRPr lang="en-US" sz="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1.32249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1.27211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1.32372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1415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25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0.010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2.30263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2.31669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2.61551</a:t>
                      </a:r>
                      <a:endParaRPr lang="en-US" sz="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2.65369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2.19910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2.52047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1415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25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0.025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1.96000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1.92463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2.13280</a:t>
                      </a:r>
                      <a:endParaRPr lang="en-US" sz="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2.09582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1.88477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2.04502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1415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25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0.050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1.62035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1.58302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1.73862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1.69329</a:t>
                      </a:r>
                      <a:endParaRPr lang="en-US" sz="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1.60271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1.69204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1415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25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0.100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1.28442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1.22927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1.34899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1.27984</a:t>
                      </a:r>
                      <a:endParaRPr lang="en-US" sz="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1.26297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1.30420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1415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0.010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2.36864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2.35344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2.53327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2.58735</a:t>
                      </a:r>
                      <a:endParaRPr lang="en-US" sz="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2.26386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2.45234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1415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0.025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1.98301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1.97175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2.03282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2.09925</a:t>
                      </a:r>
                      <a:endParaRPr lang="en-US" sz="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1.94184</a:t>
                      </a:r>
                      <a:endParaRPr lang="en-US" sz="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2.04476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1415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0.050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1.69355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1.64275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1.67195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1.71382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1.64330</a:t>
                      </a:r>
                      <a:endParaRPr lang="en-US" sz="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1.69438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1415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0.100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1.29339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1.27951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1.30610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1.32206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1.27121</a:t>
                      </a:r>
                      <a:endParaRPr lang="en-US" sz="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1.29768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  <a:tr h="1415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0.010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2.41469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2.37692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2.39961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2.46769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2.25728</a:t>
                      </a:r>
                      <a:endParaRPr lang="en-US" sz="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2.38810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extLst>
                  <a:ext uri="{0D108BD9-81ED-4DB2-BD59-A6C34878D82A}">
                    <a16:rowId xmlns="" xmlns:a16="http://schemas.microsoft.com/office/drawing/2014/main" val="10021"/>
                  </a:ext>
                </a:extLst>
              </a:tr>
              <a:tr h="1415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0.025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2.06068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1.98741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1.98492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2.06428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1.90580</a:t>
                      </a:r>
                      <a:endParaRPr lang="en-US" sz="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2.00390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extLst>
                  <a:ext uri="{0D108BD9-81ED-4DB2-BD59-A6C34878D82A}">
                    <a16:rowId xmlns="" xmlns:a16="http://schemas.microsoft.com/office/drawing/2014/main" val="10022"/>
                  </a:ext>
                </a:extLst>
              </a:tr>
              <a:tr h="1415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0.050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1.72464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1.68844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1.67742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1.72844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1.63085</a:t>
                      </a:r>
                      <a:endParaRPr lang="en-US" sz="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1.70901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extLst>
                  <a:ext uri="{0D108BD9-81ED-4DB2-BD59-A6C34878D82A}">
                    <a16:rowId xmlns="" xmlns:a16="http://schemas.microsoft.com/office/drawing/2014/main" val="10023"/>
                  </a:ext>
                </a:extLst>
              </a:tr>
              <a:tr h="1415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0.100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1.35238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1.29447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1.30387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1.33656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1.26765</a:t>
                      </a:r>
                      <a:endParaRPr lang="en-US" sz="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1.32826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extLst>
                  <a:ext uri="{0D108BD9-81ED-4DB2-BD59-A6C34878D82A}">
                    <a16:rowId xmlns="" xmlns:a16="http://schemas.microsoft.com/office/drawing/2014/main" val="10024"/>
                  </a:ext>
                </a:extLst>
              </a:tr>
              <a:tr h="1415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0.010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2.37557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2.37411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2.47978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2.41818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2.24311</a:t>
                      </a:r>
                      <a:endParaRPr lang="en-US" sz="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2.52664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extLst>
                  <a:ext uri="{0D108BD9-81ED-4DB2-BD59-A6C34878D82A}">
                    <a16:rowId xmlns="" xmlns:a16="http://schemas.microsoft.com/office/drawing/2014/main" val="10025"/>
                  </a:ext>
                </a:extLst>
              </a:tr>
              <a:tr h="1415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0.025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1.98785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1.96964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2.03257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2.07531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1.89203</a:t>
                      </a:r>
                      <a:endParaRPr lang="en-US" sz="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2.07995</a:t>
                      </a:r>
                      <a:endParaRPr lang="en-US" sz="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extLst>
                  <a:ext uri="{0D108BD9-81ED-4DB2-BD59-A6C34878D82A}">
                    <a16:rowId xmlns="" xmlns:a16="http://schemas.microsoft.com/office/drawing/2014/main" val="10026"/>
                  </a:ext>
                </a:extLst>
              </a:tr>
              <a:tr h="1415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0.050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1.65226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1.65182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1.69724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1.68710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1.59013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1.69570</a:t>
                      </a:r>
                      <a:endParaRPr lang="en-US" sz="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extLst>
                  <a:ext uri="{0D108BD9-81ED-4DB2-BD59-A6C34878D82A}">
                    <a16:rowId xmlns="" xmlns:a16="http://schemas.microsoft.com/office/drawing/2014/main" val="10027"/>
                  </a:ext>
                </a:extLst>
              </a:tr>
              <a:tr h="1415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0.100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1.29365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1.29920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1.29806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1.28084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1.24784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1.31369</a:t>
                      </a:r>
                      <a:endParaRPr lang="en-US" sz="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extLst>
                  <a:ext uri="{0D108BD9-81ED-4DB2-BD59-A6C34878D82A}">
                    <a16:rowId xmlns="" xmlns:a16="http://schemas.microsoft.com/office/drawing/2014/main" val="10028"/>
                  </a:ext>
                </a:extLst>
              </a:tr>
              <a:tr h="1415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75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0.010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2.37435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2.37946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2.45801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2.43590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2.23682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2.41253</a:t>
                      </a:r>
                      <a:endParaRPr lang="en-US" sz="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extLst>
                  <a:ext uri="{0D108BD9-81ED-4DB2-BD59-A6C34878D82A}">
                    <a16:rowId xmlns="" xmlns:a16="http://schemas.microsoft.com/office/drawing/2014/main" val="10029"/>
                  </a:ext>
                </a:extLst>
              </a:tr>
              <a:tr h="1415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75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0.025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1.95639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1.99835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2.04473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2.03659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1.91648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2.01927</a:t>
                      </a:r>
                      <a:endParaRPr lang="en-US" sz="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extLst>
                  <a:ext uri="{0D108BD9-81ED-4DB2-BD59-A6C34878D82A}">
                    <a16:rowId xmlns="" xmlns:a16="http://schemas.microsoft.com/office/drawing/2014/main" val="10030"/>
                  </a:ext>
                </a:extLst>
              </a:tr>
              <a:tr h="1415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75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0.050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1.66512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1.70153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1.68189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1.67615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1.59485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1.67033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extLst>
                  <a:ext uri="{0D108BD9-81ED-4DB2-BD59-A6C34878D82A}">
                    <a16:rowId xmlns="" xmlns:a16="http://schemas.microsoft.com/office/drawing/2014/main" val="10031"/>
                  </a:ext>
                </a:extLst>
              </a:tr>
              <a:tr h="1415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75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0.100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1.29547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1.33182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1.32640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1.31553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1.25271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1.31139</a:t>
                      </a:r>
                      <a:endParaRPr lang="en-US" sz="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extLst>
                  <a:ext uri="{0D108BD9-81ED-4DB2-BD59-A6C34878D82A}">
                    <a16:rowId xmlns="" xmlns:a16="http://schemas.microsoft.com/office/drawing/2014/main" val="10032"/>
                  </a:ext>
                </a:extLst>
              </a:tr>
              <a:tr h="1415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100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0.010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2.32506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2.32839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2.33481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2.44156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2.23511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2.36436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extLst>
                  <a:ext uri="{0D108BD9-81ED-4DB2-BD59-A6C34878D82A}">
                    <a16:rowId xmlns="" xmlns:a16="http://schemas.microsoft.com/office/drawing/2014/main" val="10033"/>
                  </a:ext>
                </a:extLst>
              </a:tr>
              <a:tr h="1415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100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0.025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1.98473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1.97436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1.96112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2.01160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1.93400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1.99198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extLst>
                  <a:ext uri="{0D108BD9-81ED-4DB2-BD59-A6C34878D82A}">
                    <a16:rowId xmlns="" xmlns:a16="http://schemas.microsoft.com/office/drawing/2014/main" val="10034"/>
                  </a:ext>
                </a:extLst>
              </a:tr>
              <a:tr h="1415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100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0.050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1.66572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1.64537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1.64281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1.67295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1.63687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1.66557</a:t>
                      </a:r>
                      <a:endParaRPr lang="en-US" sz="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extLst>
                  <a:ext uri="{0D108BD9-81ED-4DB2-BD59-A6C34878D82A}">
                    <a16:rowId xmlns="" xmlns:a16="http://schemas.microsoft.com/office/drawing/2014/main" val="10035"/>
                  </a:ext>
                </a:extLst>
              </a:tr>
              <a:tr h="1415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100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0.100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1.30150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1.29744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1.27368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1.29650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1.29650</a:t>
                      </a:r>
                      <a:endParaRPr lang="en-US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1.29616</a:t>
                      </a:r>
                      <a:endParaRPr lang="en-US" sz="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extLst>
                  <a:ext uri="{0D108BD9-81ED-4DB2-BD59-A6C34878D82A}">
                    <a16:rowId xmlns="" xmlns:a16="http://schemas.microsoft.com/office/drawing/2014/main" val="10036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149725" y="1884948"/>
            <a:ext cx="97494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1531511"/>
              </p:ext>
            </p:extLst>
          </p:nvPr>
        </p:nvGraphicFramePr>
        <p:xfrm>
          <a:off x="10083572" y="60734"/>
          <a:ext cx="1357313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6" name="Equation" r:id="rId3" imgW="1358011" imgH="844329" progId="Equation.DSMT4">
                  <p:embed/>
                </p:oleObj>
              </mc:Choice>
              <mc:Fallback>
                <p:oleObj name="Equation" r:id="rId3" imgW="1358011" imgH="844329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083572" y="60734"/>
                        <a:ext cx="1357313" cy="844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0153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/>
              <a:t>          </a:t>
            </a:r>
            <a:r>
              <a:rPr lang="en-US" sz="3600" b="1" dirty="0"/>
              <a:t>Partial Table of the Critical Values of U.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2288059"/>
              </p:ext>
            </p:extLst>
          </p:nvPr>
        </p:nvGraphicFramePr>
        <p:xfrm>
          <a:off x="1463038" y="2272939"/>
          <a:ext cx="7750632" cy="33092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0655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0655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0750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0750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0750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10750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10750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6618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n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el-G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α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U</a:t>
                      </a:r>
                      <a:r>
                        <a:rPr lang="en-US" sz="2000" b="1" baseline="-25000" dirty="0">
                          <a:effectLst/>
                        </a:rPr>
                        <a:t>95</a:t>
                      </a:r>
                      <a:endParaRPr lang="en-US" sz="2000" b="1" baseline="-25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U</a:t>
                      </a:r>
                      <a:r>
                        <a:rPr lang="en-US" sz="2000" b="1" baseline="-25000" dirty="0">
                          <a:effectLst/>
                        </a:rPr>
                        <a:t>90</a:t>
                      </a:r>
                      <a:endParaRPr lang="en-US" sz="2000" b="1" baseline="-25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U</a:t>
                      </a:r>
                      <a:r>
                        <a:rPr lang="en-US" sz="2000" b="1" baseline="-25000" dirty="0">
                          <a:effectLst/>
                        </a:rPr>
                        <a:t>80</a:t>
                      </a:r>
                      <a:endParaRPr lang="en-US" sz="2000" b="1" baseline="-25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U</a:t>
                      </a:r>
                      <a:r>
                        <a:rPr lang="en-US" sz="2000" b="1" baseline="-25000" dirty="0">
                          <a:effectLst/>
                        </a:rPr>
                        <a:t>75</a:t>
                      </a:r>
                      <a:endParaRPr lang="en-US" sz="2000" b="1" baseline="-25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effectLst/>
                        </a:rPr>
                        <a:t>Urange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618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10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0.010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2.41971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2.52207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2.87747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3.06681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2.47567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618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10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0.025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2.02490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2.10807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2.27295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2.34767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2.07173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618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10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0.050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1.67284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1.73075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1.84227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1.86542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1.71153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618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10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0.100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1.28993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1.33380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1.39905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1.39051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1.31976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0115" y="417461"/>
            <a:ext cx="1814072" cy="1220889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641700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0718"/>
            <a:ext cx="10515600" cy="940106"/>
          </a:xfrm>
          <a:solidFill>
            <a:schemeClr val="bg2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/>
              <a:t>       </a:t>
            </a:r>
            <a:r>
              <a:rPr lang="en-US" b="1" dirty="0"/>
              <a:t>S</a:t>
            </a:r>
            <a:r>
              <a:rPr lang="en-US" sz="3600" b="1" dirty="0"/>
              <a:t>impler Format of the Proposed Test 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5610"/>
            <a:ext cx="10515600" cy="4790345"/>
          </a:xfrm>
          <a:solidFill>
            <a:schemeClr val="bg2"/>
          </a:solidFill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/>
              <a:t>Reject      if U=                    &gt;C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7799437"/>
              </p:ext>
            </p:extLst>
          </p:nvPr>
        </p:nvGraphicFramePr>
        <p:xfrm>
          <a:off x="1313465" y="4441371"/>
          <a:ext cx="5007430" cy="8354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66" name="Equation" r:id="rId3" imgW="1752480" imgH="228600" progId="Equation.DSMT4">
                  <p:embed/>
                </p:oleObj>
              </mc:Choice>
              <mc:Fallback>
                <p:oleObj name="Equation" r:id="rId3" imgW="17524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13465" y="4441371"/>
                        <a:ext cx="5007430" cy="835478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5210885"/>
              </p:ext>
            </p:extLst>
          </p:nvPr>
        </p:nvGraphicFramePr>
        <p:xfrm>
          <a:off x="1881734" y="1420782"/>
          <a:ext cx="403225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67" name="Equation" r:id="rId5" imgW="403733" imgH="426851" progId="Equation.DSMT4">
                  <p:embed/>
                </p:oleObj>
              </mc:Choice>
              <mc:Fallback>
                <p:oleObj name="Equation" r:id="rId5" imgW="403733" imgH="426851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81734" y="1420782"/>
                        <a:ext cx="403225" cy="427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4889483"/>
              </p:ext>
            </p:extLst>
          </p:nvPr>
        </p:nvGraphicFramePr>
        <p:xfrm>
          <a:off x="1690688" y="2421926"/>
          <a:ext cx="4022516" cy="18095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68" name="Equation" r:id="rId7" imgW="3323781" imgH="1495060" progId="Equation.DSMT4">
                  <p:embed/>
                </p:oleObj>
              </mc:Choice>
              <mc:Fallback>
                <p:oleObj name="Equation" r:id="rId7" imgW="3323781" imgH="14950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690688" y="2421926"/>
                        <a:ext cx="4022516" cy="18095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5671007"/>
              </p:ext>
            </p:extLst>
          </p:nvPr>
        </p:nvGraphicFramePr>
        <p:xfrm>
          <a:off x="6544954" y="3781790"/>
          <a:ext cx="1475921" cy="3387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69" name="Equation" r:id="rId9" imgW="774360" imgH="177480" progId="Equation.DSMT4">
                  <p:embed/>
                </p:oleObj>
              </mc:Choice>
              <mc:Fallback>
                <p:oleObj name="Equation" r:id="rId9" imgW="77436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544954" y="3781790"/>
                        <a:ext cx="1475921" cy="338736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6104731"/>
              </p:ext>
            </p:extLst>
          </p:nvPr>
        </p:nvGraphicFramePr>
        <p:xfrm>
          <a:off x="8818558" y="446512"/>
          <a:ext cx="1370471" cy="4485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70" name="Equation" r:id="rId11" imgW="698400" imgH="228600" progId="Equation.DSMT4">
                  <p:embed/>
                </p:oleObj>
              </mc:Choice>
              <mc:Fallback>
                <p:oleObj name="Equation" r:id="rId11" imgW="6984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8818558" y="446512"/>
                        <a:ext cx="1370471" cy="448518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2553816"/>
              </p:ext>
            </p:extLst>
          </p:nvPr>
        </p:nvGraphicFramePr>
        <p:xfrm>
          <a:off x="3210611" y="1456688"/>
          <a:ext cx="1213137" cy="7553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71" name="Equation" r:id="rId13" imgW="672840" imgH="419040" progId="Equation.DSMT4">
                  <p:embed/>
                </p:oleObj>
              </mc:Choice>
              <mc:Fallback>
                <p:oleObj name="Equation" r:id="rId13" imgW="67284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210611" y="1456688"/>
                        <a:ext cx="1213137" cy="755349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75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19708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/>
              <a:t>        </a:t>
            </a:r>
            <a:r>
              <a:rPr lang="en-US" sz="3600" b="1" dirty="0"/>
              <a:t>Critical region 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2"/>
          </a:solidFill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/>
              <a:t>                     </a:t>
            </a:r>
            <a:r>
              <a:rPr lang="en-US" b="1" dirty="0"/>
              <a:t>The values of C’ are available for 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b="1" dirty="0"/>
              <a:t>Percentile pair</a:t>
            </a:r>
            <a:r>
              <a:rPr lang="en-US" dirty="0"/>
              <a:t>: (95, 5  )   (90, 10)  (80, 20  )  (75, 25)  (max, min)</a:t>
            </a:r>
          </a:p>
          <a:p>
            <a:pPr marL="0" indent="0">
              <a:buNone/>
            </a:pPr>
            <a:r>
              <a:rPr lang="en-US" sz="4400" baseline="30000" dirty="0"/>
              <a:t>   </a:t>
            </a:r>
          </a:p>
          <a:p>
            <a:pPr marL="0" indent="0">
              <a:buNone/>
            </a:pPr>
            <a:r>
              <a:rPr lang="en-US" sz="4400" baseline="30000" dirty="0"/>
              <a:t>   </a:t>
            </a:r>
            <a:r>
              <a:rPr lang="en-US" sz="4400" b="1" baseline="30000" dirty="0"/>
              <a:t>n</a:t>
            </a:r>
            <a:r>
              <a:rPr lang="en-US" sz="4400" baseline="30000" dirty="0"/>
              <a:t>=  </a:t>
            </a:r>
            <a:r>
              <a:rPr lang="en-US" sz="4400" b="1" baseline="30000" dirty="0"/>
              <a:t>10, 20,  25,  30,  40,  50,  60 , 75, 100 </a:t>
            </a:r>
          </a:p>
          <a:p>
            <a:pPr marL="0" indent="0">
              <a:buNone/>
            </a:pPr>
            <a:r>
              <a:rPr lang="en-US" sz="4400" b="1" baseline="30000" dirty="0"/>
              <a:t>   </a:t>
            </a:r>
            <a:r>
              <a:rPr lang="el-GR" sz="4400" b="1" baseline="30000" dirty="0"/>
              <a:t>α</a:t>
            </a:r>
            <a:r>
              <a:rPr lang="en-US" sz="4400" b="1" baseline="30000" dirty="0"/>
              <a:t>=  .01,  .025,  .05,  .10 </a:t>
            </a:r>
          </a:p>
          <a:p>
            <a:pPr marL="0" indent="0">
              <a:buNone/>
            </a:pPr>
            <a:r>
              <a:rPr lang="en-US" sz="4400" b="1" baseline="30000" dirty="0"/>
              <a:t>For n&gt; 100, the distribution of U </a:t>
            </a:r>
            <a:r>
              <a:rPr lang="en-US" sz="4400" b="1" baseline="30000" dirty="0" smtClean="0"/>
              <a:t>approaches  </a:t>
            </a:r>
            <a:r>
              <a:rPr lang="en-US" sz="4400" b="1" baseline="30000" dirty="0"/>
              <a:t>normal       </a:t>
            </a:r>
            <a:endParaRPr lang="en-US" sz="4400" b="1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323629"/>
              </p:ext>
            </p:extLst>
          </p:nvPr>
        </p:nvGraphicFramePr>
        <p:xfrm>
          <a:off x="4803003" y="611187"/>
          <a:ext cx="5006975" cy="833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19" name="Equation" r:id="rId3" imgW="5006361" imgH="833513" progId="Equation.DSMT4">
                  <p:embed/>
                </p:oleObj>
              </mc:Choice>
              <mc:Fallback>
                <p:oleObj name="Equation" r:id="rId3" imgW="5006361" imgH="833513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803003" y="611187"/>
                        <a:ext cx="5006975" cy="833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6094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2155"/>
          </a:xfrm>
          <a:solidFill>
            <a:schemeClr val="bg2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/>
              <a:t>                             </a:t>
            </a:r>
            <a:r>
              <a:rPr lang="en-US" sz="3600" b="1" dirty="0"/>
              <a:t>Example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635" y="1584960"/>
            <a:ext cx="11773988" cy="5273040"/>
          </a:xfrm>
          <a:solidFill>
            <a:schemeClr val="bg2"/>
          </a:solidFill>
          <a:ln>
            <a:solidFill>
              <a:schemeClr val="tx1"/>
            </a:solidFill>
          </a:ln>
        </p:spPr>
        <p:txBody>
          <a:bodyPr>
            <a:normAutofit fontScale="55000" lnSpcReduction="20000"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US" sz="3600" dirty="0"/>
              <a:t>Suppose based on </a:t>
            </a:r>
            <a:r>
              <a:rPr lang="en-US" sz="3600" b="1" dirty="0"/>
              <a:t>40</a:t>
            </a:r>
            <a:r>
              <a:rPr lang="en-US" sz="3600" dirty="0"/>
              <a:t> values from a normal distribution, the 95</a:t>
            </a:r>
            <a:r>
              <a:rPr lang="en-US" sz="3600" baseline="30000" dirty="0"/>
              <a:t>th</a:t>
            </a:r>
            <a:r>
              <a:rPr lang="en-US" sz="3600" dirty="0"/>
              <a:t> and 5</a:t>
            </a:r>
            <a:r>
              <a:rPr lang="en-US" sz="3600" baseline="30000" dirty="0"/>
              <a:t>th</a:t>
            </a:r>
            <a:r>
              <a:rPr lang="en-US" sz="3600" dirty="0"/>
              <a:t> values are 37.5 and 72.8 respectively.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600" dirty="0"/>
              <a:t>Reject null hypothesis if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4400" dirty="0"/>
              <a:t>Since {.379(37.5) + .62097(72.8)} is greater than 50, we reject the null hypothesis.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5448452"/>
              </p:ext>
            </p:extLst>
          </p:nvPr>
        </p:nvGraphicFramePr>
        <p:xfrm>
          <a:off x="6146800" y="33528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09" name="Equation" r:id="rId3" imgW="914400" imgH="198720" progId="Equation.DSMT4">
                  <p:embed/>
                </p:oleObj>
              </mc:Choice>
              <mc:Fallback>
                <p:oleObj name="Equation" r:id="rId3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146800" y="33528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7716886"/>
              </p:ext>
            </p:extLst>
          </p:nvPr>
        </p:nvGraphicFramePr>
        <p:xfrm>
          <a:off x="6146800" y="33528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10" name="Equation" r:id="rId5" imgW="914400" imgH="198720" progId="Equation.DSMT4">
                  <p:embed/>
                </p:oleObj>
              </mc:Choice>
              <mc:Fallback>
                <p:oleObj name="Equation" r:id="rId5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146800" y="33528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6759459"/>
              </p:ext>
            </p:extLst>
          </p:nvPr>
        </p:nvGraphicFramePr>
        <p:xfrm>
          <a:off x="1210491" y="2291466"/>
          <a:ext cx="3918858" cy="11260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11" name="Equation" r:id="rId6" imgW="2057400" imgH="660240" progId="Equation.DSMT4">
                  <p:embed/>
                </p:oleObj>
              </mc:Choice>
              <mc:Fallback>
                <p:oleObj name="Equation" r:id="rId6" imgW="2057400" imgH="660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210491" y="2291466"/>
                        <a:ext cx="3918858" cy="1126084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5645116"/>
              </p:ext>
            </p:extLst>
          </p:nvPr>
        </p:nvGraphicFramePr>
        <p:xfrm>
          <a:off x="5296829" y="3300478"/>
          <a:ext cx="4616605" cy="16158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12" name="Equation" r:id="rId8" imgW="2603160" imgH="799920" progId="Equation.DSMT4">
                  <p:embed/>
                </p:oleObj>
              </mc:Choice>
              <mc:Fallback>
                <p:oleObj name="Equation" r:id="rId8" imgW="2603160" imgH="799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296829" y="3300478"/>
                        <a:ext cx="4616605" cy="1615857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2848747"/>
              </p:ext>
            </p:extLst>
          </p:nvPr>
        </p:nvGraphicFramePr>
        <p:xfrm>
          <a:off x="6604000" y="477202"/>
          <a:ext cx="178435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13" name="Equation" r:id="rId10" imgW="1784773" imgH="507607" progId="Equation.DSMT4">
                  <p:embed/>
                </p:oleObj>
              </mc:Choice>
              <mc:Fallback>
                <p:oleObj name="Equation" r:id="rId10" imgW="1784773" imgH="507607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604000" y="477202"/>
                        <a:ext cx="1784350" cy="508000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75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22238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63081"/>
          </a:xfrm>
          <a:solidFill>
            <a:schemeClr val="bg2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/>
              <a:t>       </a:t>
            </a:r>
            <a:r>
              <a:rPr lang="en-US" sz="3600" b="1" dirty="0"/>
              <a:t>Properties of the Proposed Test : under revision 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136086" cy="4351338"/>
          </a:xfrm>
          <a:solidFill>
            <a:schemeClr val="bg2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b="1" dirty="0"/>
              <a:t>Power of the test </a:t>
            </a:r>
            <a:r>
              <a:rPr lang="en-US" dirty="0"/>
              <a:t>: P( rejecting the null , given      is true) : </a:t>
            </a:r>
            <a:r>
              <a:rPr lang="en-US" dirty="0">
                <a:solidFill>
                  <a:srgbClr val="C00000"/>
                </a:solidFill>
              </a:rPr>
              <a:t>HIGH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b="1" dirty="0"/>
              <a:t>Robustness of the test </a:t>
            </a:r>
            <a:r>
              <a:rPr lang="en-US" dirty="0"/>
              <a:t>:  A </a:t>
            </a:r>
            <a:r>
              <a:rPr lang="en-US" b="1" dirty="0"/>
              <a:t>robust test </a:t>
            </a:r>
            <a:r>
              <a:rPr lang="en-US" dirty="0"/>
              <a:t>is resistant to errors in the results     ( performs well when the assumption of normality fails). 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2429342"/>
              </p:ext>
            </p:extLst>
          </p:nvPr>
        </p:nvGraphicFramePr>
        <p:xfrm>
          <a:off x="7793702" y="1897268"/>
          <a:ext cx="376903" cy="4240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41" name="Equation" r:id="rId3" imgW="203040" imgH="228600" progId="Equation.DSMT4">
                  <p:embed/>
                </p:oleObj>
              </mc:Choice>
              <mc:Fallback>
                <p:oleObj name="Equation" r:id="rId3" imgW="2030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793702" y="1897268"/>
                        <a:ext cx="376903" cy="4240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77751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306132"/>
            <a:ext cx="10515600" cy="726256"/>
          </a:xfr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b="1" dirty="0"/>
              <a:t>      </a:t>
            </a:r>
            <a:r>
              <a:rPr lang="en-US" sz="3600" b="1" dirty="0"/>
              <a:t>Size and the Power of the proposed </a:t>
            </a:r>
            <a:r>
              <a:rPr lang="en-US" sz="3600" b="1" dirty="0" smtClean="0"/>
              <a:t>test. Assume  </a:t>
            </a:r>
            <a:endParaRPr lang="en-US" sz="36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1028890"/>
              </p:ext>
            </p:extLst>
          </p:nvPr>
        </p:nvGraphicFramePr>
        <p:xfrm>
          <a:off x="2290920" y="1307681"/>
          <a:ext cx="7620000" cy="56476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643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0726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0078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0078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0078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00788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00788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800788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800788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800788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</a:tblGrid>
              <a:tr h="2035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n</a:t>
                      </a:r>
                      <a:endParaRPr lang="en-US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µ/σ</a:t>
                      </a:r>
                      <a:endParaRPr lang="en-US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95,5</a:t>
                      </a:r>
                      <a:endParaRPr lang="en-US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90,10</a:t>
                      </a:r>
                      <a:endParaRPr lang="en-US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80,20</a:t>
                      </a:r>
                      <a:endParaRPr lang="en-US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75,25</a:t>
                      </a:r>
                      <a:endParaRPr lang="en-US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max,min</a:t>
                      </a:r>
                      <a:endParaRPr lang="en-US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t</a:t>
                      </a:r>
                      <a:endParaRPr lang="en-US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Eff(80)</a:t>
                      </a:r>
                      <a:endParaRPr lang="en-US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Eff(75)</a:t>
                      </a:r>
                      <a:endParaRPr lang="en-US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035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10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0.00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3.1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3.7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4.4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4.3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3.4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4.8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 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 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035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 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0.25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10.9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12.4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15.8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15.0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11.5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18.4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85.9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81.5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035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 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0.50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25.5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28.2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34.4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33.4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26.5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41.9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82.1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79.7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035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 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0.75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45.4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49.3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59.8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59.1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46.7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69.8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85.7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84.7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035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 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1.00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65.6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69.8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81.1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80.2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66.6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89.6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90.5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89.5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035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 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 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 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 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 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 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 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 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 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 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035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15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0.00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4.0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4.8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4.2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4.0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3.9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5.1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 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 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035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 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0.25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11150" algn="ctr"/>
                          <a:tab pos="622935" algn="r"/>
                        </a:tabLst>
                      </a:pPr>
                      <a:r>
                        <a:rPr lang="en-US" sz="1400" b="1">
                          <a:effectLst/>
                        </a:rPr>
                        <a:t>14.0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18.8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19.6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17.4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13.7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23.8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82.4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73.1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035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 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0.50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32.3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44.4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47.4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43.1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31.6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57.5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82.4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75.0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035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 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0.75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56.3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72.3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76.0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71.6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55.6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86.4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88.0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82.9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035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 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1.00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76.6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90.4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93.0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91.0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76.1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98.0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94.9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92.9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035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 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 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 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 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 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 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 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 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 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 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035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20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0.00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4.2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4.7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4.5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4.6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4.0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5.1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 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 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035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 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0.25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14.9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19.9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23.2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23.3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14.1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28.9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80.3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80.6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035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 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0.50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36.7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51.1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58.2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57.6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35.1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70.1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83.0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82.2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035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 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0.75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61.7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79.5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86.9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87.1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59.7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94.1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92.3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92.6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035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 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1.00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82.1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94.6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97.9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97.9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80.2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99.7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98.2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98.2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2035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 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 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 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 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 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 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 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 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 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 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2035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25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0.00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4.6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4.1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5.1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4.5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3.9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5.2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 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 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2035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 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0.25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17.5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22.6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29.1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27.0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14.0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33.1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87.9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81.6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  <a:tr h="2035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 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0.50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45.6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58.9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69.4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66.5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37.1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77.9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89.1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85.4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21"/>
                  </a:ext>
                </a:extLst>
              </a:tr>
              <a:tr h="2035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 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0.75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74.2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88.0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94.5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93.6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63.4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97.7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96.7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95.8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22"/>
                  </a:ext>
                </a:extLst>
              </a:tr>
              <a:tr h="2035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 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1.00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91.5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98.1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99.5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99.4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83.4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99.9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99.6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99.5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23"/>
                  </a:ext>
                </a:extLst>
              </a:tr>
            </a:tbl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3135684"/>
              </p:ext>
            </p:extLst>
          </p:nvPr>
        </p:nvGraphicFramePr>
        <p:xfrm>
          <a:off x="6146800" y="33528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6" name="Equation" r:id="rId3" imgW="914400" imgH="198720" progId="Equation.DSMT4">
                  <p:embed/>
                </p:oleObj>
              </mc:Choice>
              <mc:Fallback>
                <p:oleObj name="Equation" r:id="rId3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146800" y="33528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4063595"/>
              </p:ext>
            </p:extLst>
          </p:nvPr>
        </p:nvGraphicFramePr>
        <p:xfrm>
          <a:off x="10579919" y="521110"/>
          <a:ext cx="711639" cy="37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7" name="Equation" r:id="rId5" imgW="431640" imgH="228600" progId="Equation.DSMT4">
                  <p:embed/>
                </p:oleObj>
              </mc:Choice>
              <mc:Fallback>
                <p:oleObj name="Equation" r:id="rId5" imgW="4316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579919" y="521110"/>
                        <a:ext cx="711639" cy="376750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75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5417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84069"/>
          </a:xfrm>
          <a:solidFill>
            <a:schemeClr val="bg2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dirty="0"/>
              <a:t>                         </a:t>
            </a:r>
            <a:r>
              <a:rPr lang="en-US" sz="3600" b="1" dirty="0"/>
              <a:t>Traditional  t  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7696" y="1140823"/>
            <a:ext cx="10515600" cy="5036140"/>
          </a:xfrm>
          <a:solidFill>
            <a:schemeClr val="bg2"/>
          </a:solidFill>
          <a:ln>
            <a:solidFill>
              <a:schemeClr val="tx1"/>
            </a:solidFill>
          </a:ln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A random sample of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n</a:t>
            </a:r>
            <a:r>
              <a:rPr lang="en-US" dirty="0"/>
              <a:t> observations has a mean       and standard deviation of 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S</a:t>
            </a:r>
            <a:r>
              <a:rPr lang="en-US" dirty="0"/>
              <a:t>. </a:t>
            </a:r>
          </a:p>
          <a:p>
            <a:r>
              <a:rPr lang="en-US" dirty="0"/>
              <a:t>Reject        if 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3332109"/>
            <a:ext cx="2851883" cy="1919347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9047544"/>
              </p:ext>
            </p:extLst>
          </p:nvPr>
        </p:nvGraphicFramePr>
        <p:xfrm>
          <a:off x="6146800" y="33528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78" name="Equation" r:id="rId4" imgW="914400" imgH="198720" progId="Equation.DSMT4">
                  <p:embed/>
                </p:oleObj>
              </mc:Choice>
              <mc:Fallback>
                <p:oleObj name="Equation" r:id="rId4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146800" y="33528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9344708"/>
              </p:ext>
            </p:extLst>
          </p:nvPr>
        </p:nvGraphicFramePr>
        <p:xfrm>
          <a:off x="2216862" y="3111187"/>
          <a:ext cx="417297" cy="4418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79" name="Equation" r:id="rId6" imgW="215640" imgH="228600" progId="Equation.DSMT4">
                  <p:embed/>
                </p:oleObj>
              </mc:Choice>
              <mc:Fallback>
                <p:oleObj name="Equation" r:id="rId6" imgW="2156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216862" y="3111187"/>
                        <a:ext cx="417297" cy="441844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75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1773058"/>
              </p:ext>
            </p:extLst>
          </p:nvPr>
        </p:nvGraphicFramePr>
        <p:xfrm>
          <a:off x="8091538" y="2185475"/>
          <a:ext cx="403532" cy="4323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0" name="Equation" r:id="rId8" imgW="177480" imgH="190440" progId="Equation.DSMT4">
                  <p:embed/>
                </p:oleObj>
              </mc:Choice>
              <mc:Fallback>
                <p:oleObj name="Equation" r:id="rId8" imgW="17748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8091538" y="2185475"/>
                        <a:ext cx="403532" cy="432356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4078223"/>
              </p:ext>
            </p:extLst>
          </p:nvPr>
        </p:nvGraphicFramePr>
        <p:xfrm>
          <a:off x="5812720" y="1346793"/>
          <a:ext cx="1248480" cy="45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1" name="Equation" r:id="rId10" imgW="622080" imgH="228600" progId="Equation.DSMT4">
                  <p:embed/>
                </p:oleObj>
              </mc:Choice>
              <mc:Fallback>
                <p:oleObj name="Equation" r:id="rId10" imgW="6220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812720" y="1346793"/>
                        <a:ext cx="1248480" cy="458625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2808438"/>
              </p:ext>
            </p:extLst>
          </p:nvPr>
        </p:nvGraphicFramePr>
        <p:xfrm>
          <a:off x="3532391" y="2984479"/>
          <a:ext cx="1262815" cy="7366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2" name="Equation" r:id="rId12" imgW="1066680" imgH="622080" progId="Equation.DSMT4">
                  <p:embed/>
                </p:oleObj>
              </mc:Choice>
              <mc:Fallback>
                <p:oleObj name="Equation" r:id="rId12" imgW="1066680" imgH="622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532391" y="2984479"/>
                        <a:ext cx="1262815" cy="736642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75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4470379"/>
              </p:ext>
            </p:extLst>
          </p:nvPr>
        </p:nvGraphicFramePr>
        <p:xfrm>
          <a:off x="3444675" y="1317608"/>
          <a:ext cx="1184552" cy="4264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3" name="Equation" r:id="rId14" imgW="634680" imgH="228600" progId="Equation.DSMT4">
                  <p:embed/>
                </p:oleObj>
              </mc:Choice>
              <mc:Fallback>
                <p:oleObj name="Equation" r:id="rId14" imgW="6346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3444675" y="1317608"/>
                        <a:ext cx="1184552" cy="426439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869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1353800" cy="726256"/>
          </a:xfr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b="1" dirty="0"/>
              <a:t>      Size and the Power of the proposed </a:t>
            </a:r>
            <a:r>
              <a:rPr lang="en-US" b="1" dirty="0" smtClean="0"/>
              <a:t>test:  </a:t>
            </a:r>
            <a:endParaRPr lang="en-US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9582298"/>
              </p:ext>
            </p:extLst>
          </p:nvPr>
        </p:nvGraphicFramePr>
        <p:xfrm>
          <a:off x="2290920" y="1307681"/>
          <a:ext cx="7620000" cy="62347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643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0726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0078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0078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0078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00788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00788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800788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800788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800788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</a:tblGrid>
              <a:tr h="2035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n</a:t>
                      </a:r>
                      <a:endParaRPr lang="en-US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µ/σ</a:t>
                      </a:r>
                      <a:endParaRPr lang="en-US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95,5</a:t>
                      </a:r>
                      <a:endParaRPr lang="en-US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90,10</a:t>
                      </a:r>
                      <a:endParaRPr lang="en-US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80,20</a:t>
                      </a:r>
                      <a:endParaRPr lang="en-US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75,25</a:t>
                      </a:r>
                      <a:endParaRPr lang="en-US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max,min</a:t>
                      </a:r>
                      <a:endParaRPr lang="en-US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t</a:t>
                      </a:r>
                      <a:endParaRPr lang="en-US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Eff(80)</a:t>
                      </a:r>
                      <a:endParaRPr lang="en-US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Eff(75)</a:t>
                      </a:r>
                      <a:endParaRPr lang="en-US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035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10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0.00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3.1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3.7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4.4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4.3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3.4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4.8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 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 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035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 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0.25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10.9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12.4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15.8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15.0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11.5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18.4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85.9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81.5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035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 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0.50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25.5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28.2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34.4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33.4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26.5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41.9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82.1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79.7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035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 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0.75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45.4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49.3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59.8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59.1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46.7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69.8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85.7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84.7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035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 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1.00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65.6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69.8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81.1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80.2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66.6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89.6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90.5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89.5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035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 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 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 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 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 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 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 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 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 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 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035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15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0.00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4.0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4.8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4.2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4.0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3.9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5.1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 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 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035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 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0.25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11150" algn="ctr"/>
                          <a:tab pos="622935" algn="r"/>
                        </a:tabLst>
                      </a:pPr>
                      <a:r>
                        <a:rPr lang="en-US" sz="1400" b="1">
                          <a:effectLst/>
                        </a:rPr>
                        <a:t>14.0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18.8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19.6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17.4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13.7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23.8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82.4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73.1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035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 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0.50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32.3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44.4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47.4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43.1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31.6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57.5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82.4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75.0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035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 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0.75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56.3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72.3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76.0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71.6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55.6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86.4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88.0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82.9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035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 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1.00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76.6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90.4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93.0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91.0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76.1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98.0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94.9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92.9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035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 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 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 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 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 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 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 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 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 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 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035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20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0.00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4.2</a:t>
                      </a:r>
                      <a:endParaRPr lang="en-US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4.7</a:t>
                      </a:r>
                      <a:endParaRPr lang="en-US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4.5</a:t>
                      </a:r>
                      <a:endParaRPr lang="en-US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4.6</a:t>
                      </a:r>
                      <a:endParaRPr lang="en-US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4.0</a:t>
                      </a:r>
                      <a:endParaRPr lang="en-US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5.1</a:t>
                      </a:r>
                      <a:endParaRPr lang="en-US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 </a:t>
                      </a:r>
                      <a:endParaRPr lang="en-US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 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035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 </a:t>
                      </a:r>
                      <a:endParaRPr lang="en-US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0.25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14.9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19.9</a:t>
                      </a:r>
                      <a:endParaRPr lang="en-US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23.2</a:t>
                      </a:r>
                      <a:endParaRPr lang="en-US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23.3</a:t>
                      </a:r>
                      <a:endParaRPr lang="en-US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14.1</a:t>
                      </a:r>
                      <a:endParaRPr lang="en-US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28.9</a:t>
                      </a:r>
                      <a:endParaRPr lang="en-US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80.3</a:t>
                      </a:r>
                      <a:endParaRPr lang="en-US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80.6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035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 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0.50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36.7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51.1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58.2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57.6</a:t>
                      </a:r>
                      <a:endParaRPr lang="en-US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35.1</a:t>
                      </a:r>
                      <a:endParaRPr lang="en-US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70.1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83.0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82.2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035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 </a:t>
                      </a:r>
                      <a:endParaRPr lang="en-US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0.75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61.7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79.5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86.9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87.1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59.7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94.1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92.3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92.6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035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 </a:t>
                      </a:r>
                      <a:endParaRPr lang="en-US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1.00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82.1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94.6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97.9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97.9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80.2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99.7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98.2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98.2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2035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 </a:t>
                      </a:r>
                      <a:endParaRPr lang="en-US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 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 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 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 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 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 </a:t>
                      </a:r>
                      <a:endParaRPr lang="en-US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 </a:t>
                      </a:r>
                      <a:endParaRPr lang="en-US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 </a:t>
                      </a:r>
                      <a:endParaRPr lang="en-US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 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2035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25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0.00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4.6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4.1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5.1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4.5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3.9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5.2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 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 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2035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 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0.25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17.5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22.6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29.1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27.0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14.0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33.1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87.9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81.6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  <a:tr h="2035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 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0.50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45.6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58.9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69.4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66.5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37.1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77.9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89.1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85.4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21"/>
                  </a:ext>
                </a:extLst>
              </a:tr>
              <a:tr h="2035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 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0.75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74.2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88.0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94.5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93.6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63.4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97.7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96.7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95.8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22"/>
                  </a:ext>
                </a:extLst>
              </a:tr>
              <a:tr h="2035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 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1.00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91.5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98.1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99.5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99.4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83.4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15" marR="8415" marT="841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99.9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99.6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99.5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23"/>
                  </a:ext>
                </a:extLst>
              </a:tr>
            </a:tbl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3210921"/>
              </p:ext>
            </p:extLst>
          </p:nvPr>
        </p:nvGraphicFramePr>
        <p:xfrm>
          <a:off x="6388100" y="3338513"/>
          <a:ext cx="4318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6" name="Equation" r:id="rId3" imgW="431640" imgH="228600" progId="Equation.DSMT4">
                  <p:embed/>
                </p:oleObj>
              </mc:Choice>
              <mc:Fallback>
                <p:oleObj name="Equation" r:id="rId3" imgW="4316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388100" y="3338513"/>
                        <a:ext cx="431800" cy="228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0689822"/>
              </p:ext>
            </p:extLst>
          </p:nvPr>
        </p:nvGraphicFramePr>
        <p:xfrm>
          <a:off x="10904383" y="442485"/>
          <a:ext cx="953319" cy="5046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7" name="Equation" r:id="rId5" imgW="431640" imgH="228600" progId="Equation.DSMT4">
                  <p:embed/>
                </p:oleObj>
              </mc:Choice>
              <mc:Fallback>
                <p:oleObj name="Equation" r:id="rId5" imgW="4316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904383" y="442485"/>
                        <a:ext cx="953319" cy="504698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75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6681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48046"/>
            <a:ext cx="10515600" cy="391886"/>
          </a:xfrm>
          <a:solidFill>
            <a:schemeClr val="bg2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            </a:t>
            </a:r>
            <a:r>
              <a:rPr lang="en-US" sz="3100" b="1" dirty="0"/>
              <a:t>Robustness of the Proposed Test: Under revision  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7839769"/>
              </p:ext>
            </p:extLst>
          </p:nvPr>
        </p:nvGraphicFramePr>
        <p:xfrm>
          <a:off x="2203270" y="775082"/>
          <a:ext cx="7184570" cy="69650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5037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5115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5260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4698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5453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5037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51153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776243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751153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</a:tblGrid>
              <a:tr h="2442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N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µ/σ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Distribution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95,5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90,10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80,20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75,25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max,min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71170" algn="l"/>
                        </a:tabLst>
                      </a:pPr>
                      <a:r>
                        <a:rPr lang="en-US" sz="1050">
                          <a:effectLst/>
                        </a:rPr>
                        <a:t>t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2211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</a:rPr>
                        <a:t>10</a:t>
                      </a:r>
                      <a:endParaRPr lang="en-US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0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Uniform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1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1.2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3.3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4.0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1.1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4.7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2211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Laplace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9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9.5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7.3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5.2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9.3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5.2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2211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</a:rPr>
                        <a:t> </a:t>
                      </a:r>
                      <a:endParaRPr lang="en-US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2211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</a:rPr>
                        <a:t>0.25</a:t>
                      </a:r>
                      <a:endParaRPr lang="en-US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Uniform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4.0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4.7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9.6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10.9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4.2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16.7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2211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</a:rPr>
                        <a:t> </a:t>
                      </a:r>
                      <a:endParaRPr lang="en-US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Laplace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18.7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20.2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24.1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22.7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19.4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20.8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2211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</a:rPr>
                        <a:t> </a:t>
                      </a:r>
                      <a:endParaRPr lang="en-US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2211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0.5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</a:rPr>
                        <a:t>Uniform</a:t>
                      </a:r>
                      <a:endParaRPr lang="en-US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13.9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16.2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23.7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23.7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14.7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39.1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2211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</a:rPr>
                        <a:t>Laplace</a:t>
                      </a:r>
                      <a:endParaRPr lang="en-US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34.2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36.6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48.2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50.1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35.0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47.8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2211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</a:rPr>
                        <a:t> </a:t>
                      </a:r>
                      <a:endParaRPr lang="en-US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2211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0.75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Uniform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</a:rPr>
                        <a:t>38.5</a:t>
                      </a:r>
                      <a:endParaRPr lang="en-US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</a:rPr>
                        <a:t>46.1</a:t>
                      </a:r>
                      <a:endParaRPr lang="en-US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46.3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43.5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40.8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68.7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2211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Laplace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51.2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</a:rPr>
                        <a:t>54.4</a:t>
                      </a:r>
                      <a:endParaRPr lang="en-US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70.9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74.2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52.0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73.9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2211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</a:rPr>
                        <a:t> </a:t>
                      </a:r>
                      <a:endParaRPr lang="en-US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</a:rPr>
                        <a:t> </a:t>
                      </a:r>
                      <a:endParaRPr lang="en-US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12211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1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Uniform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91.0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94.4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</a:rPr>
                        <a:t>76.8</a:t>
                      </a:r>
                      <a:endParaRPr lang="en-US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</a:rPr>
                        <a:t>68.3</a:t>
                      </a:r>
                      <a:endParaRPr lang="en-US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92.4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90.7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12211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Laplace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64.5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68.0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84.9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</a:rPr>
                        <a:t>88.2</a:t>
                      </a:r>
                      <a:endParaRPr lang="en-US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</a:rPr>
                        <a:t>65.2</a:t>
                      </a:r>
                      <a:endParaRPr lang="en-US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88.7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12211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</a:rPr>
                        <a:t> </a:t>
                      </a:r>
                      <a:endParaRPr lang="en-US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</a:rPr>
                        <a:t> </a:t>
                      </a:r>
                      <a:endParaRPr lang="en-US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12211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15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0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Uniform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0.5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1.1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3.0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3.9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0.4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</a:rPr>
                        <a:t>5.1</a:t>
                      </a:r>
                      <a:endParaRPr lang="en-US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12211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Laplace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11.1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11.0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7.6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5.6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10.8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</a:rPr>
                        <a:t>4.8</a:t>
                      </a:r>
                      <a:endParaRPr lang="en-US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12211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</a:rPr>
                        <a:t> </a:t>
                      </a:r>
                      <a:endParaRPr lang="en-US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12211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0.25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Uniform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3.2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7.9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12.4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12.0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3.0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</a:rPr>
                        <a:t>22.7</a:t>
                      </a:r>
                      <a:endParaRPr lang="en-US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12211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Laplace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21.9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26.6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29.8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28.2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21.5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</a:rPr>
                        <a:t>25.7</a:t>
                      </a:r>
                      <a:endParaRPr lang="en-US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  <a:tr h="12211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</a:rPr>
                        <a:t> </a:t>
                      </a:r>
                      <a:endParaRPr lang="en-US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extLst>
                  <a:ext uri="{0D108BD9-81ED-4DB2-BD59-A6C34878D82A}">
                    <a16:rowId xmlns="" xmlns:a16="http://schemas.microsoft.com/office/drawing/2014/main" val="10021"/>
                  </a:ext>
                </a:extLst>
              </a:tr>
              <a:tr h="12211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0.5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Uniform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19.0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37.2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32.3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27.9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18.1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</a:rPr>
                        <a:t>54.9</a:t>
                      </a:r>
                      <a:endParaRPr lang="en-US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extLst>
                  <a:ext uri="{0D108BD9-81ED-4DB2-BD59-A6C34878D82A}">
                    <a16:rowId xmlns="" xmlns:a16="http://schemas.microsoft.com/office/drawing/2014/main" val="10022"/>
                  </a:ext>
                </a:extLst>
              </a:tr>
              <a:tr h="12211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Laplace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38.2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48.5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60.4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61.2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37.6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</a:rPr>
                        <a:t>60.6</a:t>
                      </a:r>
                      <a:endParaRPr lang="en-US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extLst>
                  <a:ext uri="{0D108BD9-81ED-4DB2-BD59-A6C34878D82A}">
                    <a16:rowId xmlns="" xmlns:a16="http://schemas.microsoft.com/office/drawing/2014/main" val="10023"/>
                  </a:ext>
                </a:extLst>
              </a:tr>
              <a:tr h="12211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</a:rPr>
                        <a:t> </a:t>
                      </a:r>
                      <a:endParaRPr lang="en-US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extLst>
                  <a:ext uri="{0D108BD9-81ED-4DB2-BD59-A6C34878D82A}">
                    <a16:rowId xmlns="" xmlns:a16="http://schemas.microsoft.com/office/drawing/2014/main" val="10024"/>
                  </a:ext>
                </a:extLst>
              </a:tr>
              <a:tr h="12211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</a:rPr>
                        <a:t>0.75</a:t>
                      </a:r>
                      <a:endParaRPr lang="en-US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Uniform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84.5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91.8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66.4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54.2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82.6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</a:rPr>
                        <a:t>87.0</a:t>
                      </a:r>
                      <a:endParaRPr lang="en-US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extLst>
                  <a:ext uri="{0D108BD9-81ED-4DB2-BD59-A6C34878D82A}">
                    <a16:rowId xmlns="" xmlns:a16="http://schemas.microsoft.com/office/drawing/2014/main" val="10025"/>
                  </a:ext>
                </a:extLst>
              </a:tr>
              <a:tr h="12211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</a:rPr>
                        <a:t> </a:t>
                      </a:r>
                      <a:endParaRPr lang="en-US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</a:rPr>
                        <a:t>Laplace</a:t>
                      </a:r>
                      <a:endParaRPr lang="en-US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</a:rPr>
                        <a:t>54.9</a:t>
                      </a:r>
                      <a:endParaRPr lang="en-US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</a:rPr>
                        <a:t>69.2</a:t>
                      </a:r>
                      <a:endParaRPr lang="en-US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</a:rPr>
                        <a:t>83.5</a:t>
                      </a:r>
                      <a:endParaRPr lang="en-US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</a:rPr>
                        <a:t>84.4</a:t>
                      </a:r>
                      <a:endParaRPr lang="en-US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</a:rPr>
                        <a:t>54.4</a:t>
                      </a:r>
                      <a:endParaRPr lang="en-US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</a:rPr>
                        <a:t>86.0</a:t>
                      </a:r>
                      <a:endParaRPr lang="en-US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extLst>
                  <a:ext uri="{0D108BD9-81ED-4DB2-BD59-A6C34878D82A}">
                    <a16:rowId xmlns="" xmlns:a16="http://schemas.microsoft.com/office/drawing/2014/main" val="10026"/>
                  </a:ext>
                </a:extLst>
              </a:tr>
              <a:tr h="12211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</a:rPr>
                        <a:t> </a:t>
                      </a:r>
                      <a:endParaRPr lang="en-US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extLst>
                  <a:ext uri="{0D108BD9-81ED-4DB2-BD59-A6C34878D82A}">
                    <a16:rowId xmlns="" xmlns:a16="http://schemas.microsoft.com/office/drawing/2014/main" val="10027"/>
                  </a:ext>
                </a:extLst>
              </a:tr>
              <a:tr h="12211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1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Uniform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</a:rPr>
                        <a:t>99.9</a:t>
                      </a:r>
                      <a:endParaRPr lang="en-US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</a:rPr>
                        <a:t>100.0</a:t>
                      </a:r>
                      <a:endParaRPr lang="en-US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</a:rPr>
                        <a:t>94.7</a:t>
                      </a:r>
                      <a:endParaRPr lang="en-US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</a:rPr>
                        <a:t>83.0</a:t>
                      </a:r>
                      <a:endParaRPr lang="en-US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</a:rPr>
                        <a:t>99.9</a:t>
                      </a:r>
                      <a:endParaRPr lang="en-US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</a:rPr>
                        <a:t>98.9</a:t>
                      </a:r>
                      <a:endParaRPr lang="en-US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extLst>
                  <a:ext uri="{0D108BD9-81ED-4DB2-BD59-A6C34878D82A}">
                    <a16:rowId xmlns="" xmlns:a16="http://schemas.microsoft.com/office/drawing/2014/main" val="10028"/>
                  </a:ext>
                </a:extLst>
              </a:tr>
              <a:tr h="12211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Laplace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69.4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84.3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94.2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94.7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69.0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</a:rPr>
                        <a:t>96.6</a:t>
                      </a:r>
                      <a:endParaRPr lang="en-US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extLst>
                  <a:ext uri="{0D108BD9-81ED-4DB2-BD59-A6C34878D82A}">
                    <a16:rowId xmlns="" xmlns:a16="http://schemas.microsoft.com/office/drawing/2014/main" val="10029"/>
                  </a:ext>
                </a:extLst>
              </a:tr>
              <a:tr h="12211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extLst>
                  <a:ext uri="{0D108BD9-81ED-4DB2-BD59-A6C34878D82A}">
                    <a16:rowId xmlns="" xmlns:a16="http://schemas.microsoft.com/office/drawing/2014/main" val="10030"/>
                  </a:ext>
                </a:extLst>
              </a:tr>
              <a:tr h="12211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20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0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Uniform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0.1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0.7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2.5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3.6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0.1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</a:rPr>
                        <a:t>4.8</a:t>
                      </a:r>
                      <a:endParaRPr lang="en-US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extLst>
                  <a:ext uri="{0D108BD9-81ED-4DB2-BD59-A6C34878D82A}">
                    <a16:rowId xmlns="" xmlns:a16="http://schemas.microsoft.com/office/drawing/2014/main" val="10031"/>
                  </a:ext>
                </a:extLst>
              </a:tr>
              <a:tr h="12211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Laplace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12.0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11.5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7.7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6.8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11.7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</a:rPr>
                        <a:t>5.2</a:t>
                      </a:r>
                      <a:endParaRPr lang="en-US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extLst>
                  <a:ext uri="{0D108BD9-81ED-4DB2-BD59-A6C34878D82A}">
                    <a16:rowId xmlns="" xmlns:a16="http://schemas.microsoft.com/office/drawing/2014/main" val="10032"/>
                  </a:ext>
                </a:extLst>
              </a:tr>
              <a:tr h="12211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</a:rPr>
                        <a:t> </a:t>
                      </a:r>
                      <a:endParaRPr lang="en-US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extLst>
                  <a:ext uri="{0D108BD9-81ED-4DB2-BD59-A6C34878D82A}">
                    <a16:rowId xmlns="" xmlns:a16="http://schemas.microsoft.com/office/drawing/2014/main" val="10033"/>
                  </a:ext>
                </a:extLst>
              </a:tr>
              <a:tr h="12211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0.25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Uniform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2.5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8.0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13.2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14.6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2.1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</a:rPr>
                        <a:t>27.2</a:t>
                      </a:r>
                      <a:endParaRPr lang="en-US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extLst>
                  <a:ext uri="{0D108BD9-81ED-4DB2-BD59-A6C34878D82A}">
                    <a16:rowId xmlns="" xmlns:a16="http://schemas.microsoft.com/office/drawing/2014/main" val="10034"/>
                  </a:ext>
                </a:extLst>
              </a:tr>
              <a:tr h="12211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Laplace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23.8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29.9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35.5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37.4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23.1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</a:rPr>
                        <a:t>31.2</a:t>
                      </a:r>
                      <a:endParaRPr lang="en-US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extLst>
                  <a:ext uri="{0D108BD9-81ED-4DB2-BD59-A6C34878D82A}">
                    <a16:rowId xmlns="" xmlns:a16="http://schemas.microsoft.com/office/drawing/2014/main" val="10035"/>
                  </a:ext>
                </a:extLst>
              </a:tr>
              <a:tr h="12211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</a:rPr>
                        <a:t> </a:t>
                      </a:r>
                      <a:endParaRPr lang="en-US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extLst>
                  <a:ext uri="{0D108BD9-81ED-4DB2-BD59-A6C34878D82A}">
                    <a16:rowId xmlns="" xmlns:a16="http://schemas.microsoft.com/office/drawing/2014/main" val="10036"/>
                  </a:ext>
                </a:extLst>
              </a:tr>
              <a:tr h="12211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0.5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Uniform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25.9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43.3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42.3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40.2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22.6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</a:rPr>
                        <a:t>68.6</a:t>
                      </a:r>
                      <a:endParaRPr lang="en-US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extLst>
                  <a:ext uri="{0D108BD9-81ED-4DB2-BD59-A6C34878D82A}">
                    <a16:rowId xmlns="" xmlns:a16="http://schemas.microsoft.com/office/drawing/2014/main" val="10037"/>
                  </a:ext>
                </a:extLst>
              </a:tr>
              <a:tr h="12211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Laplace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39.7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55.7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70.8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75.1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38.5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</a:rPr>
                        <a:t>71.2</a:t>
                      </a:r>
                      <a:endParaRPr lang="en-US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extLst>
                  <a:ext uri="{0D108BD9-81ED-4DB2-BD59-A6C34878D82A}">
                    <a16:rowId xmlns="" xmlns:a16="http://schemas.microsoft.com/office/drawing/2014/main" val="10038"/>
                  </a:ext>
                </a:extLst>
              </a:tr>
              <a:tr h="12211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</a:rPr>
                        <a:t> </a:t>
                      </a:r>
                      <a:endParaRPr lang="en-US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extLst>
                  <a:ext uri="{0D108BD9-81ED-4DB2-BD59-A6C34878D82A}">
                    <a16:rowId xmlns="" xmlns:a16="http://schemas.microsoft.com/office/drawing/2014/main" val="10039"/>
                  </a:ext>
                </a:extLst>
              </a:tr>
              <a:tr h="12211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0.75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Uniform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98.0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95.5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81.6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74.3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97.3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</a:rPr>
                        <a:t>95.1</a:t>
                      </a:r>
                      <a:endParaRPr lang="en-US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extLst>
                  <a:ext uri="{0D108BD9-81ED-4DB2-BD59-A6C34878D82A}">
                    <a16:rowId xmlns="" xmlns:a16="http://schemas.microsoft.com/office/drawing/2014/main" val="10040"/>
                  </a:ext>
                </a:extLst>
              </a:tr>
              <a:tr h="12211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Laplace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57.4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76.8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91.1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93.7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55.7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</a:rPr>
                        <a:t>92.9</a:t>
                      </a:r>
                      <a:endParaRPr lang="en-US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extLst>
                  <a:ext uri="{0D108BD9-81ED-4DB2-BD59-A6C34878D82A}">
                    <a16:rowId xmlns="" xmlns:a16="http://schemas.microsoft.com/office/drawing/2014/main" val="10041"/>
                  </a:ext>
                </a:extLst>
              </a:tr>
              <a:tr h="12211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US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</a:rPr>
                        <a:t> </a:t>
                      </a:r>
                      <a:endParaRPr lang="en-US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85" marR="37085" marT="0" marB="0"/>
                </a:tc>
                <a:extLst>
                  <a:ext uri="{0D108BD9-81ED-4DB2-BD59-A6C34878D82A}">
                    <a16:rowId xmlns="" xmlns:a16="http://schemas.microsoft.com/office/drawing/2014/main" val="100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560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91613" y="98322"/>
            <a:ext cx="9969910" cy="621708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References: </a:t>
            </a:r>
          </a:p>
          <a:p>
            <a:pPr algn="ctr"/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Arnold, B.C., </a:t>
            </a:r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Balakrishnan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N., </a:t>
            </a:r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Nagaraja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H.N. (2008).  </a:t>
            </a:r>
            <a:r>
              <a:rPr lang="en-US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First Course in Order Statistics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 Philadelphia: SIAM.</a:t>
            </a:r>
          </a:p>
          <a:p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Benson, F. (1949). A Note on the Estimation of Mean and Standard Deviation from Quantiles. </a:t>
            </a:r>
            <a:r>
              <a:rPr lang="en-US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Journal of the Royal Statistical Society, B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11:91-100.</a:t>
            </a:r>
          </a:p>
          <a:p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David, H. (1954). The Distribution of Range in Certain Non-Normal Populations. </a:t>
            </a:r>
            <a:r>
              <a:rPr lang="en-US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Biometrika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41:463-468.</a:t>
            </a:r>
          </a:p>
          <a:p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Ogawa, J. (1951). Contributions to the theory of systematic statistics, I. </a:t>
            </a:r>
            <a:r>
              <a:rPr lang="en-US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Osaka Mathematical Journal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3:175-213.</a:t>
            </a:r>
          </a:p>
          <a:p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Patnaik, P.B. (1950). The Use of Mean Range as an Estimator of Variance in Statistical Tests. </a:t>
            </a:r>
            <a:r>
              <a:rPr lang="en-US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Biometrika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37:78-87.</a:t>
            </a:r>
          </a:p>
          <a:p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Rhiel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S. (1989). An Improved Range Estimator of Sigma for Determining Sample Sizes. </a:t>
            </a:r>
            <a:r>
              <a:rPr lang="en-US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Communications in Statistics. Simulation and Computation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18:1295-1309.</a:t>
            </a:r>
          </a:p>
          <a:p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Sarhan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A.E., Greenberg, B.C. (1962). </a:t>
            </a:r>
            <a:r>
              <a:rPr lang="en-US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Contributions to Order Statistics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 New York: Wiley.</a:t>
            </a:r>
          </a:p>
          <a:p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172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69" y="335628"/>
            <a:ext cx="12052662" cy="1325563"/>
          </a:xfrm>
          <a:solidFill>
            <a:schemeClr val="bg2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3600" dirty="0"/>
              <a:t>      </a:t>
            </a:r>
            <a:r>
              <a:rPr lang="en-US" sz="3600" b="1" dirty="0"/>
              <a:t>Sometimes only </a:t>
            </a:r>
            <a:r>
              <a:rPr lang="en-US" sz="3600" b="1" dirty="0">
                <a:solidFill>
                  <a:srgbClr val="FF0000"/>
                </a:solidFill>
              </a:rPr>
              <a:t>two symmetric </a:t>
            </a:r>
            <a:r>
              <a:rPr lang="en-US" sz="3600" b="1" dirty="0"/>
              <a:t> percentile values are given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69" y="1825625"/>
            <a:ext cx="12052662" cy="4351338"/>
          </a:xfrm>
          <a:solidFill>
            <a:schemeClr val="bg2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b="1" dirty="0"/>
              <a:t>When designing doors and desks, the 5</a:t>
            </a:r>
            <a:r>
              <a:rPr lang="en-US" b="1" baseline="30000" dirty="0"/>
              <a:t>th</a:t>
            </a:r>
            <a:r>
              <a:rPr lang="en-US" b="1" dirty="0"/>
              <a:t> and 95</a:t>
            </a:r>
            <a:r>
              <a:rPr lang="en-US" b="1" baseline="30000" dirty="0"/>
              <a:t>th</a:t>
            </a:r>
            <a:r>
              <a:rPr lang="en-US" b="1" dirty="0"/>
              <a:t> percentiles of sitting and standing heights are commonly recorded.</a:t>
            </a:r>
          </a:p>
          <a:p>
            <a:endParaRPr lang="en-US" b="1" dirty="0"/>
          </a:p>
          <a:p>
            <a:r>
              <a:rPr lang="en-US" b="1" dirty="0"/>
              <a:t>A study on SAT scores may only report 75</a:t>
            </a:r>
            <a:r>
              <a:rPr lang="en-US" b="1" baseline="30000" dirty="0"/>
              <a:t>th</a:t>
            </a:r>
            <a:r>
              <a:rPr lang="en-US" b="1" dirty="0"/>
              <a:t> and 25</a:t>
            </a:r>
            <a:r>
              <a:rPr lang="en-US" b="1" baseline="30000" dirty="0"/>
              <a:t>th</a:t>
            </a:r>
            <a:r>
              <a:rPr lang="en-US" b="1" dirty="0"/>
              <a:t> percentile values.</a:t>
            </a:r>
          </a:p>
          <a:p>
            <a:endParaRPr lang="en-US" b="1" dirty="0"/>
          </a:p>
          <a:p>
            <a:r>
              <a:rPr lang="en-US" b="1" dirty="0"/>
              <a:t>In studies of </a:t>
            </a:r>
            <a:r>
              <a:rPr lang="en-US" b="1" i="1" dirty="0"/>
              <a:t>noise</a:t>
            </a:r>
            <a:r>
              <a:rPr lang="en-US" b="1" dirty="0"/>
              <a:t> level reduction in hearing protection devices 20</a:t>
            </a:r>
            <a:r>
              <a:rPr lang="en-US" b="1" baseline="30000" dirty="0"/>
              <a:t>th</a:t>
            </a:r>
            <a:r>
              <a:rPr lang="en-US" b="1" dirty="0"/>
              <a:t> and 80</a:t>
            </a:r>
            <a:r>
              <a:rPr lang="en-US" b="1" baseline="30000" dirty="0"/>
              <a:t>th</a:t>
            </a:r>
            <a:r>
              <a:rPr lang="en-US" b="1" dirty="0"/>
              <a:t> percentiles may be recorded.</a:t>
            </a:r>
          </a:p>
          <a:p>
            <a:endParaRPr lang="en-US" b="1" dirty="0"/>
          </a:p>
          <a:p>
            <a:r>
              <a:rPr lang="en-US" b="1" dirty="0"/>
              <a:t>Only the minimum/maximum temp values of a given day may be recorded. </a:t>
            </a:r>
          </a:p>
        </p:txBody>
      </p:sp>
    </p:spTree>
    <p:extLst>
      <p:ext uri="{BB962C8B-B14F-4D97-AF65-F5344CB8AC3E}">
        <p14:creationId xmlns:p14="http://schemas.microsoft.com/office/powerpoint/2010/main" val="1024078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863" y="0"/>
            <a:ext cx="10515600" cy="740229"/>
          </a:xfrm>
          <a:solidFill>
            <a:schemeClr val="bg2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b="1" dirty="0"/>
              <a:t>                             Introduction 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881426"/>
            <a:ext cx="12192000" cy="5824174"/>
          </a:xfrm>
          <a:solidFill>
            <a:schemeClr val="bg2"/>
          </a:solidFill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We propose a test for the </a:t>
            </a:r>
            <a:r>
              <a:rPr lang="en-US" b="1" dirty="0" smtClean="0"/>
              <a:t>true mean,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µ</a:t>
            </a:r>
            <a:r>
              <a:rPr lang="en-US" b="1" dirty="0" smtClean="0"/>
              <a:t>, </a:t>
            </a:r>
            <a:r>
              <a:rPr lang="en-US" b="1" dirty="0"/>
              <a:t>of a normal distribution when only two symmetric sample percentile values are known. </a:t>
            </a:r>
          </a:p>
          <a:p>
            <a:endParaRPr lang="en-US" b="1" dirty="0"/>
          </a:p>
          <a:p>
            <a:r>
              <a:rPr lang="en-US" b="1" dirty="0"/>
              <a:t>The proposed test statistic has an asymptotic normal distribution. </a:t>
            </a:r>
          </a:p>
          <a:p>
            <a:endParaRPr lang="en-US" b="1" dirty="0"/>
          </a:p>
          <a:p>
            <a:r>
              <a:rPr lang="en-US" sz="3600" b="1" dirty="0"/>
              <a:t>However for small values of n, it </a:t>
            </a:r>
            <a:r>
              <a:rPr lang="en-US" sz="3600" b="1" dirty="0">
                <a:solidFill>
                  <a:srgbClr val="FF0000"/>
                </a:solidFill>
              </a:rPr>
              <a:t>doesn’t fit </a:t>
            </a:r>
            <a:r>
              <a:rPr lang="en-US" sz="3600" b="1" dirty="0"/>
              <a:t>any known distribution.</a:t>
            </a:r>
          </a:p>
          <a:p>
            <a:endParaRPr lang="en-US" sz="3600" b="1" dirty="0"/>
          </a:p>
          <a:p>
            <a:r>
              <a:rPr lang="en-US" b="1" dirty="0"/>
              <a:t>The distribution of the proposed test statistic is explored via simulation.</a:t>
            </a:r>
          </a:p>
          <a:p>
            <a:endParaRPr lang="en-US" b="1" dirty="0"/>
          </a:p>
          <a:p>
            <a:r>
              <a:rPr lang="en-US" b="1" dirty="0"/>
              <a:t>The power and the robustness of the proposed test are under </a:t>
            </a:r>
            <a:r>
              <a:rPr lang="en-US" b="1" dirty="0" smtClean="0"/>
              <a:t>revision. </a:t>
            </a:r>
            <a:endParaRPr lang="en-US" b="1" dirty="0"/>
          </a:p>
          <a:p>
            <a:endParaRPr lang="en-US" b="1" dirty="0"/>
          </a:p>
          <a:p>
            <a:r>
              <a:rPr lang="en-US" b="1" dirty="0"/>
              <a:t>The proposed test is easy to use and performs well, especially the one based on </a:t>
            </a:r>
            <a:r>
              <a:rPr lang="en-US" b="1" dirty="0">
                <a:solidFill>
                  <a:srgbClr val="FF0000"/>
                </a:solidFill>
              </a:rPr>
              <a:t>75</a:t>
            </a:r>
            <a:r>
              <a:rPr lang="en-US" b="1" baseline="30000" dirty="0">
                <a:solidFill>
                  <a:srgbClr val="FF0000"/>
                </a:solidFill>
              </a:rPr>
              <a:t>th</a:t>
            </a:r>
            <a:r>
              <a:rPr lang="en-US" b="1" dirty="0">
                <a:solidFill>
                  <a:srgbClr val="FF0000"/>
                </a:solidFill>
              </a:rPr>
              <a:t> and 25</a:t>
            </a:r>
            <a:r>
              <a:rPr lang="en-US" b="1" baseline="30000" dirty="0">
                <a:solidFill>
                  <a:srgbClr val="FF0000"/>
                </a:solidFill>
              </a:rPr>
              <a:t>th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/>
              <a:t>percentile values as well as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80</a:t>
            </a:r>
            <a:r>
              <a:rPr lang="en-US" b="1" baseline="30000" dirty="0">
                <a:solidFill>
                  <a:schemeClr val="accent6">
                    <a:lumMod val="75000"/>
                  </a:schemeClr>
                </a:solidFill>
              </a:rPr>
              <a:t>th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 and 20</a:t>
            </a:r>
            <a:r>
              <a:rPr lang="en-US" b="1" baseline="30000" dirty="0">
                <a:solidFill>
                  <a:schemeClr val="accent6">
                    <a:lumMod val="75000"/>
                  </a:schemeClr>
                </a:solidFill>
              </a:rPr>
              <a:t>th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dirty="0"/>
              <a:t>percentile values.  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2257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777549" cy="1325563"/>
          </a:xfrm>
          <a:solidFill>
            <a:schemeClr val="bg2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3600" dirty="0"/>
              <a:t>                                    </a:t>
            </a:r>
            <a:r>
              <a:rPr lang="en-US" sz="3600" b="1" dirty="0"/>
              <a:t>Objectives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5625"/>
            <a:ext cx="12191999" cy="4351338"/>
          </a:xfrm>
          <a:solidFill>
            <a:schemeClr val="bg2"/>
          </a:solidFill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Primary Objective</a:t>
            </a:r>
            <a:r>
              <a:rPr lang="en-US" b="1" dirty="0"/>
              <a:t>: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b="1" dirty="0"/>
              <a:t>Develop a percentile based test and investigate its properties.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Secondary objective</a:t>
            </a:r>
            <a:r>
              <a:rPr lang="en-US" b="1" dirty="0"/>
              <a:t>: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b="1" dirty="0"/>
              <a:t>Find percentile based unbiased estimates of µ and </a:t>
            </a:r>
            <a:r>
              <a:rPr lang="el-GR" b="1" dirty="0"/>
              <a:t>σ</a:t>
            </a:r>
            <a:r>
              <a:rPr lang="en-US" b="1" dirty="0"/>
              <a:t>  and investigate which percentile pair provides the best estimates of these parameters</a:t>
            </a:r>
            <a:r>
              <a:rPr lang="en-US" dirty="0"/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123211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6908" y="207686"/>
            <a:ext cx="10515600" cy="1417384"/>
          </a:xfrm>
          <a:solidFill>
            <a:schemeClr val="bg2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/>
              <a:t>                                       </a:t>
            </a:r>
            <a:r>
              <a:rPr lang="en-US" b="1" dirty="0"/>
              <a:t>Notation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657072"/>
            <a:ext cx="12192000" cy="5210760"/>
          </a:xfrm>
          <a:solidFill>
            <a:schemeClr val="bg2"/>
          </a:solidFill>
          <a:ln>
            <a:solidFill>
              <a:schemeClr val="tx1"/>
            </a:solidFill>
          </a:ln>
        </p:spPr>
        <p:txBody>
          <a:bodyPr/>
          <a:lstStyle/>
          <a:p>
            <a:endParaRPr lang="en-US" dirty="0"/>
          </a:p>
          <a:p>
            <a:r>
              <a:rPr lang="en-US" dirty="0"/>
              <a:t>Normal distribution with mean </a:t>
            </a:r>
            <a:r>
              <a:rPr lang="en-US" i="1" dirty="0"/>
              <a:t>µ</a:t>
            </a:r>
            <a:r>
              <a:rPr lang="en-US" dirty="0"/>
              <a:t> and standard deviation </a:t>
            </a:r>
            <a:r>
              <a:rPr lang="en-US" i="1" dirty="0"/>
              <a:t>σ</a:t>
            </a:r>
            <a:r>
              <a:rPr lang="en-US" dirty="0"/>
              <a:t>, both unknown.</a:t>
            </a:r>
          </a:p>
          <a:p>
            <a:r>
              <a:rPr lang="en-US" dirty="0"/>
              <a:t> Let f and F, denote respectively, the density function and cumulative distribution function of a standard normal. Let     be the k</a:t>
            </a:r>
            <a:r>
              <a:rPr lang="en-US" baseline="30000" dirty="0"/>
              <a:t>th</a:t>
            </a:r>
            <a:r>
              <a:rPr lang="en-US" dirty="0"/>
              <a:t> percentile value, where</a:t>
            </a:r>
          </a:p>
          <a:p>
            <a:r>
              <a:rPr lang="en-US" dirty="0"/>
              <a:t>   </a:t>
            </a:r>
          </a:p>
          <a:p>
            <a:r>
              <a:rPr lang="en-US" dirty="0"/>
              <a:t>                                          is defined the same way.</a:t>
            </a:r>
          </a:p>
          <a:p>
            <a:r>
              <a:rPr lang="en-US" dirty="0"/>
              <a:t>Let               be the sample percentiles (symmetric ) obtained from n values. </a:t>
            </a:r>
          </a:p>
          <a:p>
            <a:r>
              <a:rPr lang="en-US" dirty="0"/>
              <a:t> It is known that the  asymptotic distribution of       is normal with mean        and </a:t>
            </a:r>
            <a:r>
              <a:rPr lang="el-GR" dirty="0"/>
              <a:t>σ</a:t>
            </a:r>
            <a:r>
              <a:rPr lang="en-US" dirty="0"/>
              <a:t>(      ).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885509" y="445008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074" y="221673"/>
            <a:ext cx="3485087" cy="1276809"/>
          </a:xfrm>
          <a:prstGeom prst="rect">
            <a:avLst/>
          </a:prstGeom>
        </p:spPr>
      </p:pic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4349700"/>
              </p:ext>
            </p:extLst>
          </p:nvPr>
        </p:nvGraphicFramePr>
        <p:xfrm>
          <a:off x="678635" y="4158275"/>
          <a:ext cx="2586992" cy="3233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98" name="Equation" r:id="rId4" imgW="1625400" imgH="203040" progId="Equation.DSMT4">
                  <p:embed/>
                </p:oleObj>
              </mc:Choice>
              <mc:Fallback>
                <p:oleObj name="Equation" r:id="rId4" imgW="16254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78635" y="4158275"/>
                        <a:ext cx="2586992" cy="323374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7149137"/>
              </p:ext>
            </p:extLst>
          </p:nvPr>
        </p:nvGraphicFramePr>
        <p:xfrm>
          <a:off x="678635" y="3607270"/>
          <a:ext cx="2254250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99" name="Equation" r:id="rId6" imgW="2253996" imgH="434422" progId="Equation.DSMT4">
                  <p:embed/>
                </p:oleObj>
              </mc:Choice>
              <mc:Fallback>
                <p:oleObj name="Equation" r:id="rId6" imgW="2253996" imgH="434422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78635" y="3607270"/>
                        <a:ext cx="2254250" cy="434975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9651606"/>
              </p:ext>
            </p:extLst>
          </p:nvPr>
        </p:nvGraphicFramePr>
        <p:xfrm>
          <a:off x="3393524" y="4110956"/>
          <a:ext cx="278674" cy="4180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00" name="Equation" r:id="rId8" imgW="152280" imgH="228600" progId="Equation.DSMT4">
                  <p:embed/>
                </p:oleObj>
              </mc:Choice>
              <mc:Fallback>
                <p:oleObj name="Equation" r:id="rId8" imgW="1522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393524" y="4110956"/>
                        <a:ext cx="278674" cy="418011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8606663"/>
              </p:ext>
            </p:extLst>
          </p:nvPr>
        </p:nvGraphicFramePr>
        <p:xfrm>
          <a:off x="846908" y="4528967"/>
          <a:ext cx="1031563" cy="5256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01" name="Equation" r:id="rId10" imgW="342720" imgH="241200" progId="Equation.DSMT4">
                  <p:embed/>
                </p:oleObj>
              </mc:Choice>
              <mc:Fallback>
                <p:oleObj name="Equation" r:id="rId10" imgW="34272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846908" y="4528967"/>
                        <a:ext cx="1031563" cy="525684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925875"/>
              </p:ext>
            </p:extLst>
          </p:nvPr>
        </p:nvGraphicFramePr>
        <p:xfrm>
          <a:off x="10801352" y="5065314"/>
          <a:ext cx="360313" cy="5404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02" name="Equation" r:id="rId12" imgW="152280" imgH="228600" progId="Equation.DSMT4">
                  <p:embed/>
                </p:oleObj>
              </mc:Choice>
              <mc:Fallback>
                <p:oleObj name="Equation" r:id="rId12" imgW="1522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0801352" y="5065314"/>
                        <a:ext cx="360313" cy="54047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2849789"/>
              </p:ext>
            </p:extLst>
          </p:nvPr>
        </p:nvGraphicFramePr>
        <p:xfrm>
          <a:off x="678635" y="5552605"/>
          <a:ext cx="412606" cy="2777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03" name="Equation" r:id="rId14" imgW="177480" imgH="228600" progId="Equation.DSMT4">
                  <p:embed/>
                </p:oleObj>
              </mc:Choice>
              <mc:Fallback>
                <p:oleObj name="Equation" r:id="rId14" imgW="1774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678635" y="5552605"/>
                        <a:ext cx="412606" cy="277716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9419962"/>
              </p:ext>
            </p:extLst>
          </p:nvPr>
        </p:nvGraphicFramePr>
        <p:xfrm>
          <a:off x="5347243" y="3118047"/>
          <a:ext cx="291556" cy="4036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04" name="Equation" r:id="rId16" imgW="164880" imgH="228600" progId="Equation.DSMT4">
                  <p:embed/>
                </p:oleObj>
              </mc:Choice>
              <mc:Fallback>
                <p:oleObj name="Equation" r:id="rId16" imgW="1648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5347243" y="3118047"/>
                        <a:ext cx="291556" cy="403693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2538683"/>
              </p:ext>
            </p:extLst>
          </p:nvPr>
        </p:nvGraphicFramePr>
        <p:xfrm>
          <a:off x="7152482" y="5118493"/>
          <a:ext cx="337643" cy="434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05" name="Equation" r:id="rId18" imgW="177480" imgH="228600" progId="Equation.DSMT4">
                  <p:embed/>
                </p:oleObj>
              </mc:Choice>
              <mc:Fallback>
                <p:oleObj name="Equation" r:id="rId18" imgW="1774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7152482" y="5118493"/>
                        <a:ext cx="337643" cy="434112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7173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39B0BEA-38AC-4B91-B7A0-6BA5E9FBBC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930565"/>
          </a:xfrm>
          <a:solidFill>
            <a:schemeClr val="bg2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dirty="0"/>
              <a:t>      </a:t>
            </a:r>
            <a:r>
              <a:rPr lang="en-US" b="1" dirty="0" smtClean="0"/>
              <a:t>Percentile </a:t>
            </a:r>
            <a:r>
              <a:rPr lang="en-US" b="1" dirty="0"/>
              <a:t>Based Unbiased Estimates  of µ and </a:t>
            </a:r>
            <a:r>
              <a:rPr lang="el-GR" b="1" dirty="0"/>
              <a:t>σ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65EA0AC-2628-4144-9734-CF2A1DAF03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solidFill>
            <a:schemeClr val="bg2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/>
              <a:t>Since </a:t>
            </a:r>
          </a:p>
          <a:p>
            <a:endParaRPr lang="en-US" dirty="0"/>
          </a:p>
          <a:p>
            <a:r>
              <a:rPr lang="en-US" dirty="0"/>
              <a:t>It follows that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   </a:t>
            </a:r>
          </a:p>
          <a:p>
            <a:pPr marL="0" indent="0">
              <a:buNone/>
            </a:pPr>
            <a:r>
              <a:rPr lang="en-US" dirty="0"/>
              <a:t>where          is such that E(    )= 	 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0463963"/>
              </p:ext>
            </p:extLst>
          </p:nvPr>
        </p:nvGraphicFramePr>
        <p:xfrm>
          <a:off x="3421149" y="2725160"/>
          <a:ext cx="2950093" cy="6172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1" name="Equation" r:id="rId3" imgW="1015920" imgH="228600" progId="Equation.DSMT4">
                  <p:embed/>
                </p:oleObj>
              </mc:Choice>
              <mc:Fallback>
                <p:oleObj name="Equation" r:id="rId3" imgW="10159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21149" y="2725160"/>
                        <a:ext cx="2950093" cy="617235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6273391"/>
              </p:ext>
            </p:extLst>
          </p:nvPr>
        </p:nvGraphicFramePr>
        <p:xfrm>
          <a:off x="3421149" y="3516266"/>
          <a:ext cx="3288858" cy="6943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2" name="Equation" r:id="rId5" imgW="1143000" imgH="241200" progId="Equation.DSMT4">
                  <p:embed/>
                </p:oleObj>
              </mc:Choice>
              <mc:Fallback>
                <p:oleObj name="Equation" r:id="rId5" imgW="114300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421149" y="3516266"/>
                        <a:ext cx="3288858" cy="694314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3478199"/>
              </p:ext>
            </p:extLst>
          </p:nvPr>
        </p:nvGraphicFramePr>
        <p:xfrm>
          <a:off x="2025403" y="4931210"/>
          <a:ext cx="518886" cy="4929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3" name="Equation" r:id="rId7" imgW="253800" imgH="241200" progId="Equation.DSMT4">
                  <p:embed/>
                </p:oleObj>
              </mc:Choice>
              <mc:Fallback>
                <p:oleObj name="Equation" r:id="rId7" imgW="25380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025403" y="4931210"/>
                        <a:ext cx="518886" cy="492942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2020490"/>
              </p:ext>
            </p:extLst>
          </p:nvPr>
        </p:nvGraphicFramePr>
        <p:xfrm>
          <a:off x="4700305" y="4964369"/>
          <a:ext cx="261257" cy="3047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4" name="Equation" r:id="rId9" imgW="152280" imgH="177480" progId="Equation.DSMT4">
                  <p:embed/>
                </p:oleObj>
              </mc:Choice>
              <mc:Fallback>
                <p:oleObj name="Equation" r:id="rId9" imgW="1522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700305" y="4964369"/>
                        <a:ext cx="261257" cy="3047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9470973"/>
              </p:ext>
            </p:extLst>
          </p:nvPr>
        </p:nvGraphicFramePr>
        <p:xfrm>
          <a:off x="5294629" y="4931210"/>
          <a:ext cx="404857" cy="3711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5" name="Equation" r:id="rId11" imgW="152280" imgH="139680" progId="Equation.DSMT4">
                  <p:embed/>
                </p:oleObj>
              </mc:Choice>
              <mc:Fallback>
                <p:oleObj name="Equation" r:id="rId11" imgW="152280" imgH="139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294629" y="4931210"/>
                        <a:ext cx="404857" cy="3711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1714546"/>
              </p:ext>
            </p:extLst>
          </p:nvPr>
        </p:nvGraphicFramePr>
        <p:xfrm>
          <a:off x="2284846" y="1825625"/>
          <a:ext cx="3301855" cy="6371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6" name="Equation" r:id="rId13" imgW="2253996" imgH="434422" progId="Equation.DSMT4">
                  <p:embed/>
                </p:oleObj>
              </mc:Choice>
              <mc:Fallback>
                <p:oleObj name="Equation" r:id="rId13" imgW="2253996" imgH="434422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4846" y="1825625"/>
                        <a:ext cx="3301855" cy="637119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1692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5366"/>
          </a:xfrm>
          <a:solidFill>
            <a:schemeClr val="bg2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/>
              <a:t>              </a:t>
            </a:r>
            <a:r>
              <a:rPr lang="en-US" b="1" dirty="0"/>
              <a:t>The Proposed Test Statistic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1673" y="1825625"/>
            <a:ext cx="11845635" cy="4351338"/>
          </a:xfrm>
          <a:solidFill>
            <a:schemeClr val="bg2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Consider U=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where estimates of µ and </a:t>
            </a:r>
            <a:r>
              <a:rPr lang="el-GR" dirty="0"/>
              <a:t>σ</a:t>
            </a:r>
            <a:r>
              <a:rPr lang="en-US" dirty="0"/>
              <a:t>, are defined as before.  </a:t>
            </a:r>
          </a:p>
          <a:p>
            <a:pPr marL="0" indent="0">
              <a:buNone/>
            </a:pPr>
            <a:r>
              <a:rPr lang="en-US" b="1" dirty="0"/>
              <a:t>Note</a:t>
            </a:r>
            <a:r>
              <a:rPr lang="en-US" dirty="0"/>
              <a:t> :       is a linear combination of two sample percentiles. Only the asymptotic  formulas for the variance /covariance of            are available. For greater accuracy ( specially for small n) the values of the standard deviation of     were obtained via simulation.   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1353573"/>
              </p:ext>
            </p:extLst>
          </p:nvPr>
        </p:nvGraphicFramePr>
        <p:xfrm>
          <a:off x="1348244" y="3851472"/>
          <a:ext cx="348343" cy="4644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17" name="Equation" r:id="rId4" imgW="152280" imgH="203040" progId="Equation.DSMT4">
                  <p:embed/>
                </p:oleObj>
              </mc:Choice>
              <mc:Fallback>
                <p:oleObj name="Equation" r:id="rId4" imgW="1522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48244" y="3851472"/>
                        <a:ext cx="348343" cy="464457"/>
                      </a:xfrm>
                      <a:prstGeom prst="rect">
                        <a:avLst/>
                      </a:prstGeom>
                      <a:solidFill>
                        <a:schemeClr val="bg2">
                          <a:lumMod val="75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8620724"/>
              </p:ext>
            </p:extLst>
          </p:nvPr>
        </p:nvGraphicFramePr>
        <p:xfrm>
          <a:off x="9138411" y="4675431"/>
          <a:ext cx="308508" cy="4113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18" name="Equation" r:id="rId6" imgW="152280" imgH="203040" progId="Equation.DSMT4">
                  <p:embed/>
                </p:oleObj>
              </mc:Choice>
              <mc:Fallback>
                <p:oleObj name="Equation" r:id="rId6" imgW="1522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138411" y="4675431"/>
                        <a:ext cx="308508" cy="4113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9834426"/>
              </p:ext>
            </p:extLst>
          </p:nvPr>
        </p:nvGraphicFramePr>
        <p:xfrm>
          <a:off x="6146800" y="33528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19" name="Equation" r:id="rId8" imgW="914400" imgH="198720" progId="Equation.DSMT4">
                  <p:embed/>
                </p:oleObj>
              </mc:Choice>
              <mc:Fallback>
                <p:oleObj name="Equation" r:id="rId8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146800" y="33528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2143067"/>
              </p:ext>
            </p:extLst>
          </p:nvPr>
        </p:nvGraphicFramePr>
        <p:xfrm>
          <a:off x="6230277" y="4225555"/>
          <a:ext cx="747446" cy="5259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20" name="Equation" r:id="rId10" imgW="342720" imgH="241200" progId="Equation.DSMT4">
                  <p:embed/>
                </p:oleObj>
              </mc:Choice>
              <mc:Fallback>
                <p:oleObj name="Equation" r:id="rId10" imgW="34272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230277" y="4225555"/>
                        <a:ext cx="747446" cy="52598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2719030"/>
              </p:ext>
            </p:extLst>
          </p:nvPr>
        </p:nvGraphicFramePr>
        <p:xfrm>
          <a:off x="6146800" y="33528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21" name="Equation" r:id="rId12" imgW="914400" imgH="198720" progId="Equation.DSMT4">
                  <p:embed/>
                </p:oleObj>
              </mc:Choice>
              <mc:Fallback>
                <p:oleObj name="Equation" r:id="rId12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146800" y="33528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6513075"/>
              </p:ext>
            </p:extLst>
          </p:nvPr>
        </p:nvGraphicFramePr>
        <p:xfrm>
          <a:off x="2298495" y="2082805"/>
          <a:ext cx="1359105" cy="8462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22" name="Equation" r:id="rId13" imgW="672840" imgH="419040" progId="Equation.DSMT4">
                  <p:embed/>
                </p:oleObj>
              </mc:Choice>
              <mc:Fallback>
                <p:oleObj name="Equation" r:id="rId13" imgW="67284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298495" y="2082805"/>
                        <a:ext cx="1359105" cy="846235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3839500"/>
              </p:ext>
            </p:extLst>
          </p:nvPr>
        </p:nvGraphicFramePr>
        <p:xfrm>
          <a:off x="9446919" y="559209"/>
          <a:ext cx="1246187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23" name="Equation" r:id="rId15" imgW="1246463" imgH="457134" progId="Equation.DSMT4">
                  <p:embed/>
                </p:oleObj>
              </mc:Choice>
              <mc:Fallback>
                <p:oleObj name="Equation" r:id="rId15" imgW="1246463" imgH="457134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9446919" y="559209"/>
                        <a:ext cx="1246187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434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/>
          <a:p>
            <a:r>
              <a:rPr lang="en-US" dirty="0"/>
              <a:t>                </a:t>
            </a:r>
            <a:r>
              <a:rPr lang="en-US" b="1" dirty="0"/>
              <a:t>Variance –Covariance formulas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2"/>
          </a:solidFill>
        </p:spPr>
        <p:txBody>
          <a:bodyPr/>
          <a:lstStyle/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3289096"/>
              </p:ext>
            </p:extLst>
          </p:nvPr>
        </p:nvGraphicFramePr>
        <p:xfrm>
          <a:off x="914400" y="1859684"/>
          <a:ext cx="4683559" cy="14263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21" name="Equation" r:id="rId3" imgW="1470071" imgH="447730" progId="Equation.DSMT4">
                  <p:embed/>
                </p:oleObj>
              </mc:Choice>
              <mc:Fallback>
                <p:oleObj name="Equation" r:id="rId3" imgW="1470071" imgH="44773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00" y="1859684"/>
                        <a:ext cx="4683559" cy="1426311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963763"/>
              </p:ext>
            </p:extLst>
          </p:nvPr>
        </p:nvGraphicFramePr>
        <p:xfrm>
          <a:off x="942110" y="3671455"/>
          <a:ext cx="4918364" cy="11004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22" name="Equation" r:id="rId5" imgW="2641320" imgH="444240" progId="Equation.DSMT4">
                  <p:embed/>
                </p:oleObj>
              </mc:Choice>
              <mc:Fallback>
                <p:oleObj name="Equation" r:id="rId5" imgW="264132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42110" y="3671455"/>
                        <a:ext cx="4918364" cy="1100426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3496477"/>
              </p:ext>
            </p:extLst>
          </p:nvPr>
        </p:nvGraphicFramePr>
        <p:xfrm>
          <a:off x="6322599" y="3945948"/>
          <a:ext cx="2284537" cy="5514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23" name="Equation" r:id="rId7" imgW="736560" imgH="177480" progId="Equation.DSMT4">
                  <p:embed/>
                </p:oleObj>
              </mc:Choice>
              <mc:Fallback>
                <p:oleObj name="Equation" r:id="rId7" imgW="73656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322599" y="3945948"/>
                        <a:ext cx="2284537" cy="55144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92437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1358</TotalTime>
  <Words>1904</Words>
  <Application>Microsoft Office PowerPoint</Application>
  <PresentationFormat>Widescreen</PresentationFormat>
  <Paragraphs>1604</Paragraphs>
  <Slides>22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Calibri Light</vt:lpstr>
      <vt:lpstr>Times New Roman</vt:lpstr>
      <vt:lpstr>Office Theme</vt:lpstr>
      <vt:lpstr>Equation</vt:lpstr>
      <vt:lpstr>MathType 7.0 Equation</vt:lpstr>
      <vt:lpstr>A New Percentile Based Test of        Location Parameter </vt:lpstr>
      <vt:lpstr>                         Traditional  t  test</vt:lpstr>
      <vt:lpstr>      Sometimes only two symmetric  percentile values are given </vt:lpstr>
      <vt:lpstr>                             Introduction   </vt:lpstr>
      <vt:lpstr>                                    Objectives </vt:lpstr>
      <vt:lpstr>                                       Notation </vt:lpstr>
      <vt:lpstr>      Percentile Based Unbiased Estimates  of µ and σ</vt:lpstr>
      <vt:lpstr>              The Proposed Test Statistic</vt:lpstr>
      <vt:lpstr>                Variance –Covariance formulas </vt:lpstr>
      <vt:lpstr> unbiased estimate of σ : Values of divisor give below : </vt:lpstr>
      <vt:lpstr>         Simulated values of standard deviations of     given below </vt:lpstr>
      <vt:lpstr>Which percentile pair provides the best  unbiased  estimate of σ                    simulated values of Standard deviation of       given below </vt:lpstr>
      <vt:lpstr>              Critical Values of the Proposed Test Statistic                           at  α= .01, .025, .05, .10 </vt:lpstr>
      <vt:lpstr>          Partial Table of the Critical Values of U.</vt:lpstr>
      <vt:lpstr>       Simpler Format of the Proposed Test : </vt:lpstr>
      <vt:lpstr>        Critical region :</vt:lpstr>
      <vt:lpstr>                             Example </vt:lpstr>
      <vt:lpstr>       Properties of the Proposed Test : under revision   </vt:lpstr>
      <vt:lpstr>      Size and the Power of the proposed test. Assume  </vt:lpstr>
      <vt:lpstr>      Size and the Power of the proposed test:  </vt:lpstr>
      <vt:lpstr>            Robustness of the Proposed Test: Under revision  </vt:lpstr>
      <vt:lpstr>PowerPoint Presentation</vt:lpstr>
    </vt:vector>
  </TitlesOfParts>
  <Company>Indiana University-Purdue University Fort Wayne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Chand Chauhan</dc:creator>
  <cp:lastModifiedBy>Chand Chauhan</cp:lastModifiedBy>
  <cp:revision>178</cp:revision>
  <dcterms:created xsi:type="dcterms:W3CDTF">2019-10-11T14:55:25Z</dcterms:created>
  <dcterms:modified xsi:type="dcterms:W3CDTF">2019-12-05T13:41:46Z</dcterms:modified>
</cp:coreProperties>
</file>